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72" r:id="rId2"/>
  </p:sldMasterIdLst>
  <p:notesMasterIdLst>
    <p:notesMasterId r:id="rId27"/>
  </p:notesMasterIdLst>
  <p:sldIdLst>
    <p:sldId id="264" r:id="rId3"/>
    <p:sldId id="278" r:id="rId4"/>
    <p:sldId id="265" r:id="rId5"/>
    <p:sldId id="266" r:id="rId6"/>
    <p:sldId id="267" r:id="rId7"/>
    <p:sldId id="273" r:id="rId8"/>
    <p:sldId id="274" r:id="rId9"/>
    <p:sldId id="275" r:id="rId10"/>
    <p:sldId id="268" r:id="rId11"/>
    <p:sldId id="277" r:id="rId12"/>
    <p:sldId id="287" r:id="rId13"/>
    <p:sldId id="276" r:id="rId14"/>
    <p:sldId id="281" r:id="rId15"/>
    <p:sldId id="282" r:id="rId16"/>
    <p:sldId id="272" r:id="rId17"/>
    <p:sldId id="279" r:id="rId18"/>
    <p:sldId id="280" r:id="rId19"/>
    <p:sldId id="283" r:id="rId20"/>
    <p:sldId id="271" r:id="rId21"/>
    <p:sldId id="269" r:id="rId22"/>
    <p:sldId id="284" r:id="rId23"/>
    <p:sldId id="285" r:id="rId24"/>
    <p:sldId id="286" r:id="rId25"/>
    <p:sldId id="28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39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13"/>
    <p:restoredTop sz="94762"/>
  </p:normalViewPr>
  <p:slideViewPr>
    <p:cSldViewPr snapToGrid="0">
      <p:cViewPr varScale="1">
        <p:scale>
          <a:sx n="121" d="100"/>
          <a:sy n="121" d="100"/>
        </p:scale>
        <p:origin x="1216" y="176"/>
      </p:cViewPr>
      <p:guideLst/>
    </p:cSldViewPr>
  </p:slideViewPr>
  <p:notesTextViewPr>
    <p:cViewPr>
      <p:scale>
        <a:sx n="1" d="1"/>
        <a:sy n="1" d="1"/>
      </p:scale>
      <p:origin x="0" y="0"/>
    </p:cViewPr>
  </p:notesTextViewPr>
  <p:notesViewPr>
    <p:cSldViewPr snapToGrid="0">
      <p:cViewPr varScale="1">
        <p:scale>
          <a:sx n="97" d="100"/>
          <a:sy n="97" d="100"/>
        </p:scale>
        <p:origin x="567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E3CAB2-928C-3246-A5ED-EE4F3351CC42}" type="datetimeFigureOut">
              <a:rPr lang="en-US" smtClean="0"/>
              <a:t>9/27/23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10CA18-20EE-6E48-BD39-1B0FF057267A}" type="slidenum">
              <a:rPr lang="en-US" smtClean="0"/>
              <a:t>‹#›</a:t>
            </a:fld>
            <a:endParaRPr lang="en-US"/>
          </a:p>
        </p:txBody>
      </p:sp>
    </p:spTree>
    <p:extLst>
      <p:ext uri="{BB962C8B-B14F-4D97-AF65-F5344CB8AC3E}">
        <p14:creationId xmlns:p14="http://schemas.microsoft.com/office/powerpoint/2010/main" val="4231854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AU" dirty="0"/>
            </a:br>
            <a:r>
              <a:rPr lang="en-AU" b="0" i="0" u="none" strike="noStrike" dirty="0">
                <a:solidFill>
                  <a:srgbClr val="1B1464"/>
                </a:solidFill>
                <a:effectLst/>
                <a:latin typeface="Roboto" panose="02000000000000000000" pitchFamily="2" charset="0"/>
              </a:rPr>
              <a:t>The first part of the presentation will briefly review the theological context for stable, formally-authorised lay ministry outlined in Pope Francis' recent motu proprio </a:t>
            </a:r>
            <a:r>
              <a:rPr lang="en-AU" b="0" i="1" u="none" strike="noStrike" dirty="0">
                <a:solidFill>
                  <a:srgbClr val="1B1464"/>
                </a:solidFill>
                <a:effectLst/>
                <a:latin typeface="Roboto" panose="02000000000000000000" pitchFamily="2" charset="0"/>
              </a:rPr>
              <a:t>Spiritus Domini</a:t>
            </a:r>
            <a:r>
              <a:rPr lang="en-AU" b="0" i="0" u="none" strike="noStrike" dirty="0">
                <a:solidFill>
                  <a:srgbClr val="1B1464"/>
                </a:solidFill>
                <a:effectLst/>
                <a:latin typeface="Roboto" panose="02000000000000000000" pitchFamily="2" charset="0"/>
              </a:rPr>
              <a:t> (January 10, 2021) and motu proprio </a:t>
            </a:r>
            <a:r>
              <a:rPr lang="en-AU" b="0" i="1" u="none" strike="noStrike" dirty="0" err="1">
                <a:solidFill>
                  <a:srgbClr val="1B1464"/>
                </a:solidFill>
                <a:effectLst/>
                <a:latin typeface="Roboto" panose="02000000000000000000" pitchFamily="2" charset="0"/>
              </a:rPr>
              <a:t>Antiquum</a:t>
            </a:r>
            <a:r>
              <a:rPr lang="en-AU" b="0" i="1" u="none" strike="noStrike" dirty="0">
                <a:solidFill>
                  <a:srgbClr val="1B1464"/>
                </a:solidFill>
                <a:effectLst/>
                <a:latin typeface="Roboto" panose="02000000000000000000" pitchFamily="2" charset="0"/>
              </a:rPr>
              <a:t> Ministerium</a:t>
            </a:r>
            <a:r>
              <a:rPr lang="en-AU" b="0" i="0" u="none" strike="noStrike" dirty="0">
                <a:solidFill>
                  <a:srgbClr val="1B1464"/>
                </a:solidFill>
                <a:effectLst/>
                <a:latin typeface="Roboto" panose="02000000000000000000" pitchFamily="2" charset="0"/>
              </a:rPr>
              <a:t> (May 10, 2021); the second part of the presentation will review the Diocese of Wollongong’s experience in instituting acolytes and commissioning altar servers and extraordinary ministers of Holy Communion since 2005. The Diocese’s guideline for these ministries is now in its sixth edition and reflects Pope Francis’ 2021 vision for the instituted lay ministry of acolyte. The third part of the presentation will examine the often overlooked function of the instituted lector ”to direct the singing and the participation of the faithful,” looking especially at the long tradition of lectors performing this function since the second century, the various ways the contemporary Church around the world has provided formation and authorisation for this ministry since Vatican II, and the challenge for the Church in Australia to provide formation and formal authorisation for cantors and parish directors of liturgical singing and the participation of the faithful.</a:t>
            </a:r>
            <a:endParaRPr lang="en-AU" dirty="0"/>
          </a:p>
        </p:txBody>
      </p:sp>
      <p:sp>
        <p:nvSpPr>
          <p:cNvPr id="4" name="Slide Number Placeholder 3"/>
          <p:cNvSpPr>
            <a:spLocks noGrp="1"/>
          </p:cNvSpPr>
          <p:nvPr>
            <p:ph type="sldNum" sz="quarter" idx="5"/>
          </p:nvPr>
        </p:nvSpPr>
        <p:spPr/>
        <p:txBody>
          <a:bodyPr/>
          <a:lstStyle/>
          <a:p>
            <a:fld id="{5710CA18-20EE-6E48-BD39-1B0FF057267A}" type="slidenum">
              <a:rPr lang="en-US" smtClean="0"/>
              <a:t>3</a:t>
            </a:fld>
            <a:endParaRPr lang="en-US"/>
          </a:p>
        </p:txBody>
      </p:sp>
    </p:spTree>
    <p:extLst>
      <p:ext uri="{BB962C8B-B14F-4D97-AF65-F5344CB8AC3E}">
        <p14:creationId xmlns:p14="http://schemas.microsoft.com/office/powerpoint/2010/main" val="2269964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u="none" strike="noStrike" dirty="0">
                <a:solidFill>
                  <a:srgbClr val="1B1464"/>
                </a:solidFill>
                <a:effectLst/>
                <a:latin typeface="Roboto" panose="02000000000000000000" pitchFamily="2" charset="0"/>
              </a:rPr>
              <a:t>The first part of the presentation will briefly review the theological context for stable, formally-authorised lay ministry outlined in Pope Francis' recent motu proprio </a:t>
            </a:r>
            <a:r>
              <a:rPr lang="en-AU" b="0" i="1" u="none" strike="noStrike" dirty="0">
                <a:solidFill>
                  <a:srgbClr val="1B1464"/>
                </a:solidFill>
                <a:effectLst/>
                <a:latin typeface="Roboto" panose="02000000000000000000" pitchFamily="2" charset="0"/>
              </a:rPr>
              <a:t>Spiritus Domini</a:t>
            </a:r>
            <a:r>
              <a:rPr lang="en-AU" b="0" i="0" u="none" strike="noStrike" dirty="0">
                <a:solidFill>
                  <a:srgbClr val="1B1464"/>
                </a:solidFill>
                <a:effectLst/>
                <a:latin typeface="Roboto" panose="02000000000000000000" pitchFamily="2" charset="0"/>
              </a:rPr>
              <a:t> (January 10, 2021) and motu proprio </a:t>
            </a:r>
            <a:r>
              <a:rPr lang="en-AU" b="0" i="1" u="none" strike="noStrike" dirty="0" err="1">
                <a:solidFill>
                  <a:srgbClr val="1B1464"/>
                </a:solidFill>
                <a:effectLst/>
                <a:latin typeface="Roboto" panose="02000000000000000000" pitchFamily="2" charset="0"/>
              </a:rPr>
              <a:t>Antiquum</a:t>
            </a:r>
            <a:r>
              <a:rPr lang="en-AU" b="0" i="1" u="none" strike="noStrike" dirty="0">
                <a:solidFill>
                  <a:srgbClr val="1B1464"/>
                </a:solidFill>
                <a:effectLst/>
                <a:latin typeface="Roboto" panose="02000000000000000000" pitchFamily="2" charset="0"/>
              </a:rPr>
              <a:t> Ministerium</a:t>
            </a:r>
            <a:r>
              <a:rPr lang="en-AU" b="0" i="0" u="none" strike="noStrike" dirty="0">
                <a:solidFill>
                  <a:srgbClr val="1B1464"/>
                </a:solidFill>
                <a:effectLst/>
                <a:latin typeface="Roboto" panose="02000000000000000000" pitchFamily="2" charset="0"/>
              </a:rPr>
              <a:t> (May 10, 2021); </a:t>
            </a:r>
          </a:p>
          <a:p>
            <a:endParaRPr lang="en-AU" b="0" i="0" u="none" strike="noStrike" dirty="0">
              <a:solidFill>
                <a:srgbClr val="1B1464"/>
              </a:solidFill>
              <a:effectLst/>
              <a:latin typeface="Roboto" panose="02000000000000000000" pitchFamily="2" charset="0"/>
            </a:endParaRPr>
          </a:p>
          <a:p>
            <a:r>
              <a:rPr lang="en-AU" b="0" i="0" u="none" strike="noStrike" dirty="0">
                <a:solidFill>
                  <a:srgbClr val="1B1464"/>
                </a:solidFill>
                <a:effectLst/>
                <a:latin typeface="Roboto" panose="02000000000000000000" pitchFamily="2" charset="0"/>
              </a:rPr>
              <a:t>the second part of the presentation will review the Diocese of Wollongong’s experience in instituting acolytes and commissioning altar servers and extraordinary ministers of Holy Communion since 2005. The Diocese’s guideline for these ministries is now in its sixth edition and reflects Pope Francis’ 2021 vision for the instituted lay ministry of acolyte. </a:t>
            </a:r>
          </a:p>
          <a:p>
            <a:endParaRPr lang="en-AU" b="0" i="0" u="none" strike="noStrike" dirty="0">
              <a:solidFill>
                <a:srgbClr val="1B1464"/>
              </a:solidFill>
              <a:effectLst/>
              <a:latin typeface="Roboto" panose="02000000000000000000" pitchFamily="2" charset="0"/>
            </a:endParaRPr>
          </a:p>
          <a:p>
            <a:r>
              <a:rPr lang="en-AU" b="0" i="0" u="none" strike="noStrike" dirty="0">
                <a:solidFill>
                  <a:srgbClr val="1B1464"/>
                </a:solidFill>
                <a:effectLst/>
                <a:latin typeface="Roboto" panose="02000000000000000000" pitchFamily="2" charset="0"/>
              </a:rPr>
              <a:t>The third part of the presentation will examine the often overlooked function of the instituted lector ”to direct the singing and the participation of the faithful,” looking especially at the long tradition of lectors performing this function since the second century, the various ways the contemporary Church around the world has provided formation and authorisation for this ministry since Vatican II, and the challenge for the Church in Australia to provide formation and formal authorisation for cantors and parish directors of liturgical singing and the participation of the faithful. </a:t>
            </a:r>
            <a:endParaRPr lang="en-AU" dirty="0"/>
          </a:p>
        </p:txBody>
      </p:sp>
      <p:sp>
        <p:nvSpPr>
          <p:cNvPr id="4" name="Slide Number Placeholder 3"/>
          <p:cNvSpPr>
            <a:spLocks noGrp="1"/>
          </p:cNvSpPr>
          <p:nvPr>
            <p:ph type="sldNum" sz="quarter" idx="5"/>
          </p:nvPr>
        </p:nvSpPr>
        <p:spPr/>
        <p:txBody>
          <a:bodyPr/>
          <a:lstStyle/>
          <a:p>
            <a:fld id="{5710CA18-20EE-6E48-BD39-1B0FF057267A}" type="slidenum">
              <a:rPr lang="en-US" smtClean="0"/>
              <a:t>5</a:t>
            </a:fld>
            <a:endParaRPr lang="en-US"/>
          </a:p>
        </p:txBody>
      </p:sp>
    </p:spTree>
    <p:extLst>
      <p:ext uri="{BB962C8B-B14F-4D97-AF65-F5344CB8AC3E}">
        <p14:creationId xmlns:p14="http://schemas.microsoft.com/office/powerpoint/2010/main" val="1093263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u="none" strike="noStrike" dirty="0">
                <a:solidFill>
                  <a:srgbClr val="1B1464"/>
                </a:solidFill>
                <a:effectLst/>
                <a:latin typeface="Roboto" panose="02000000000000000000" pitchFamily="2" charset="0"/>
              </a:rPr>
              <a:t>The first part of the presentation will briefly review the theological context for stable, formally-authorised lay ministry outlined in Pope Francis' recent motu proprio </a:t>
            </a:r>
            <a:r>
              <a:rPr lang="en-AU" b="0" i="1" u="none" strike="noStrike" dirty="0">
                <a:solidFill>
                  <a:srgbClr val="1B1464"/>
                </a:solidFill>
                <a:effectLst/>
                <a:latin typeface="Roboto" panose="02000000000000000000" pitchFamily="2" charset="0"/>
              </a:rPr>
              <a:t>Spiritus Domini</a:t>
            </a:r>
            <a:r>
              <a:rPr lang="en-AU" b="0" i="0" u="none" strike="noStrike" dirty="0">
                <a:solidFill>
                  <a:srgbClr val="1B1464"/>
                </a:solidFill>
                <a:effectLst/>
                <a:latin typeface="Roboto" panose="02000000000000000000" pitchFamily="2" charset="0"/>
              </a:rPr>
              <a:t> (January 10, 2021) and motu proprio </a:t>
            </a:r>
            <a:r>
              <a:rPr lang="en-AU" b="0" i="1" u="none" strike="noStrike" dirty="0" err="1">
                <a:solidFill>
                  <a:srgbClr val="1B1464"/>
                </a:solidFill>
                <a:effectLst/>
                <a:latin typeface="Roboto" panose="02000000000000000000" pitchFamily="2" charset="0"/>
              </a:rPr>
              <a:t>Antiquum</a:t>
            </a:r>
            <a:r>
              <a:rPr lang="en-AU" b="0" i="1" u="none" strike="noStrike" dirty="0">
                <a:solidFill>
                  <a:srgbClr val="1B1464"/>
                </a:solidFill>
                <a:effectLst/>
                <a:latin typeface="Roboto" panose="02000000000000000000" pitchFamily="2" charset="0"/>
              </a:rPr>
              <a:t> Ministerium</a:t>
            </a:r>
            <a:r>
              <a:rPr lang="en-AU" b="0" i="0" u="none" strike="noStrike" dirty="0">
                <a:solidFill>
                  <a:srgbClr val="1B1464"/>
                </a:solidFill>
                <a:effectLst/>
                <a:latin typeface="Roboto" panose="02000000000000000000" pitchFamily="2" charset="0"/>
              </a:rPr>
              <a:t> (May 10, 2021); </a:t>
            </a:r>
          </a:p>
          <a:p>
            <a:endParaRPr lang="en-AU" b="0" i="0" u="none" strike="noStrike" dirty="0">
              <a:solidFill>
                <a:srgbClr val="1B1464"/>
              </a:solidFill>
              <a:effectLst/>
              <a:latin typeface="Roboto" panose="02000000000000000000" pitchFamily="2" charset="0"/>
            </a:endParaRPr>
          </a:p>
          <a:p>
            <a:r>
              <a:rPr lang="en-AU" b="0" i="0" u="none" strike="noStrike" dirty="0">
                <a:solidFill>
                  <a:srgbClr val="1B1464"/>
                </a:solidFill>
                <a:effectLst/>
                <a:latin typeface="Roboto" panose="02000000000000000000" pitchFamily="2" charset="0"/>
              </a:rPr>
              <a:t>the second part of the presentation will review the Diocese of Wollongong’s experience in instituting acolytes and commissioning altar servers and extraordinary ministers of Holy Communion since 2005. The Diocese’s guideline for these ministries is now in its sixth edition and reflects Pope Francis’ 2021 vision for the instituted lay ministry of acolyte. </a:t>
            </a:r>
          </a:p>
          <a:p>
            <a:endParaRPr lang="en-AU" b="0" i="0" u="none" strike="noStrike" dirty="0">
              <a:solidFill>
                <a:srgbClr val="1B1464"/>
              </a:solidFill>
              <a:effectLst/>
              <a:latin typeface="Roboto" panose="02000000000000000000" pitchFamily="2" charset="0"/>
            </a:endParaRPr>
          </a:p>
          <a:p>
            <a:r>
              <a:rPr lang="en-AU" b="0" i="0" u="none" strike="noStrike" dirty="0">
                <a:solidFill>
                  <a:srgbClr val="1B1464"/>
                </a:solidFill>
                <a:effectLst/>
                <a:latin typeface="Roboto" panose="02000000000000000000" pitchFamily="2" charset="0"/>
              </a:rPr>
              <a:t>The third part of the presentation will examine the often overlooked function of the instituted lector ”to direct the singing and the participation of the faithful,” looking especially at the long tradition of lectors performing this function since the second century, the various ways the contemporary Church around the world has provided formation and authorisation for this ministry since Vatican II, and the challenge for the Church in Australia to provide formation and formal authorisation for cantors and parish directors of liturgical singing and the participation of the faithful. </a:t>
            </a:r>
            <a:endParaRPr lang="en-AU" dirty="0"/>
          </a:p>
        </p:txBody>
      </p:sp>
      <p:sp>
        <p:nvSpPr>
          <p:cNvPr id="4" name="Slide Number Placeholder 3"/>
          <p:cNvSpPr>
            <a:spLocks noGrp="1"/>
          </p:cNvSpPr>
          <p:nvPr>
            <p:ph type="sldNum" sz="quarter" idx="5"/>
          </p:nvPr>
        </p:nvSpPr>
        <p:spPr/>
        <p:txBody>
          <a:bodyPr/>
          <a:lstStyle/>
          <a:p>
            <a:fld id="{5710CA18-20EE-6E48-BD39-1B0FF057267A}" type="slidenum">
              <a:rPr lang="en-US" smtClean="0"/>
              <a:t>6</a:t>
            </a:fld>
            <a:endParaRPr lang="en-US"/>
          </a:p>
        </p:txBody>
      </p:sp>
    </p:spTree>
    <p:extLst>
      <p:ext uri="{BB962C8B-B14F-4D97-AF65-F5344CB8AC3E}">
        <p14:creationId xmlns:p14="http://schemas.microsoft.com/office/powerpoint/2010/main" val="68430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u="none" strike="noStrike" dirty="0">
                <a:solidFill>
                  <a:srgbClr val="1B1464"/>
                </a:solidFill>
                <a:effectLst/>
                <a:latin typeface="Roboto" panose="02000000000000000000" pitchFamily="2" charset="0"/>
              </a:rPr>
              <a:t>The first part of the presentation will briefly review the theological context for stable, formally-authorised lay ministry outlined in Pope Francis' recent motu proprio </a:t>
            </a:r>
            <a:r>
              <a:rPr lang="en-AU" b="0" i="1" u="none" strike="noStrike" dirty="0">
                <a:solidFill>
                  <a:srgbClr val="1B1464"/>
                </a:solidFill>
                <a:effectLst/>
                <a:latin typeface="Roboto" panose="02000000000000000000" pitchFamily="2" charset="0"/>
              </a:rPr>
              <a:t>Spiritus Domini</a:t>
            </a:r>
            <a:r>
              <a:rPr lang="en-AU" b="0" i="0" u="none" strike="noStrike" dirty="0">
                <a:solidFill>
                  <a:srgbClr val="1B1464"/>
                </a:solidFill>
                <a:effectLst/>
                <a:latin typeface="Roboto" panose="02000000000000000000" pitchFamily="2" charset="0"/>
              </a:rPr>
              <a:t> (January 10, 2021) and motu proprio </a:t>
            </a:r>
            <a:r>
              <a:rPr lang="en-AU" b="0" i="1" u="none" strike="noStrike" dirty="0" err="1">
                <a:solidFill>
                  <a:srgbClr val="1B1464"/>
                </a:solidFill>
                <a:effectLst/>
                <a:latin typeface="Roboto" panose="02000000000000000000" pitchFamily="2" charset="0"/>
              </a:rPr>
              <a:t>Antiquum</a:t>
            </a:r>
            <a:r>
              <a:rPr lang="en-AU" b="0" i="1" u="none" strike="noStrike" dirty="0">
                <a:solidFill>
                  <a:srgbClr val="1B1464"/>
                </a:solidFill>
                <a:effectLst/>
                <a:latin typeface="Roboto" panose="02000000000000000000" pitchFamily="2" charset="0"/>
              </a:rPr>
              <a:t> Ministerium</a:t>
            </a:r>
            <a:r>
              <a:rPr lang="en-AU" b="0" i="0" u="none" strike="noStrike" dirty="0">
                <a:solidFill>
                  <a:srgbClr val="1B1464"/>
                </a:solidFill>
                <a:effectLst/>
                <a:latin typeface="Roboto" panose="02000000000000000000" pitchFamily="2" charset="0"/>
              </a:rPr>
              <a:t> (May 10, 2021); </a:t>
            </a:r>
          </a:p>
          <a:p>
            <a:endParaRPr lang="en-AU" b="0" i="0" u="none" strike="noStrike" dirty="0">
              <a:solidFill>
                <a:srgbClr val="1B1464"/>
              </a:solidFill>
              <a:effectLst/>
              <a:latin typeface="Roboto" panose="02000000000000000000" pitchFamily="2" charset="0"/>
            </a:endParaRPr>
          </a:p>
          <a:p>
            <a:r>
              <a:rPr lang="en-AU" b="0" i="0" u="none" strike="noStrike" dirty="0">
                <a:solidFill>
                  <a:srgbClr val="1B1464"/>
                </a:solidFill>
                <a:effectLst/>
                <a:latin typeface="Roboto" panose="02000000000000000000" pitchFamily="2" charset="0"/>
              </a:rPr>
              <a:t>the second part of the presentation will review the Diocese of Wollongong’s experience in instituting acolytes and commissioning altar servers and extraordinary ministers of Holy Communion since 2005. The Diocese’s guideline for these ministries is now in its sixth edition and reflects Pope Francis’ 2021 vision for the instituted lay ministry of acolyte. </a:t>
            </a:r>
          </a:p>
          <a:p>
            <a:endParaRPr lang="en-AU" b="0" i="0" u="none" strike="noStrike" dirty="0">
              <a:solidFill>
                <a:srgbClr val="1B1464"/>
              </a:solidFill>
              <a:effectLst/>
              <a:latin typeface="Roboto" panose="02000000000000000000" pitchFamily="2" charset="0"/>
            </a:endParaRPr>
          </a:p>
          <a:p>
            <a:r>
              <a:rPr lang="en-AU" b="0" i="0" u="none" strike="noStrike" dirty="0">
                <a:solidFill>
                  <a:srgbClr val="1B1464"/>
                </a:solidFill>
                <a:effectLst/>
                <a:latin typeface="Roboto" panose="02000000000000000000" pitchFamily="2" charset="0"/>
              </a:rPr>
              <a:t>The third part of the presentation will examine the often overlooked function of the instituted lector ”to direct the singing and the participation of the faithful,” looking especially at the long tradition of lectors performing this function since the second century, the various ways the contemporary Church around the world has provided formation and authorisation for this ministry since Vatican II, and the challenge for the Church in Australia to provide formation and formal authorisation for cantors and parish directors of liturgical singing and the participation of the faithful. </a:t>
            </a:r>
            <a:endParaRPr lang="en-AU" dirty="0"/>
          </a:p>
        </p:txBody>
      </p:sp>
      <p:sp>
        <p:nvSpPr>
          <p:cNvPr id="4" name="Slide Number Placeholder 3"/>
          <p:cNvSpPr>
            <a:spLocks noGrp="1"/>
          </p:cNvSpPr>
          <p:nvPr>
            <p:ph type="sldNum" sz="quarter" idx="5"/>
          </p:nvPr>
        </p:nvSpPr>
        <p:spPr/>
        <p:txBody>
          <a:bodyPr/>
          <a:lstStyle/>
          <a:p>
            <a:fld id="{5710CA18-20EE-6E48-BD39-1B0FF057267A}" type="slidenum">
              <a:rPr lang="en-US" smtClean="0"/>
              <a:t>7</a:t>
            </a:fld>
            <a:endParaRPr lang="en-US"/>
          </a:p>
        </p:txBody>
      </p:sp>
    </p:spTree>
    <p:extLst>
      <p:ext uri="{BB962C8B-B14F-4D97-AF65-F5344CB8AC3E}">
        <p14:creationId xmlns:p14="http://schemas.microsoft.com/office/powerpoint/2010/main" val="2484484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u="none" strike="noStrike" dirty="0">
                <a:solidFill>
                  <a:srgbClr val="1B1464"/>
                </a:solidFill>
                <a:effectLst/>
                <a:latin typeface="Roboto" panose="02000000000000000000" pitchFamily="2" charset="0"/>
              </a:rPr>
              <a:t>The first part of the presentation will briefly review the theological context for stable, formally-authorised lay ministry outlined in Pope Francis' recent motu proprio </a:t>
            </a:r>
            <a:r>
              <a:rPr lang="en-AU" b="0" i="1" u="none" strike="noStrike" dirty="0">
                <a:solidFill>
                  <a:srgbClr val="1B1464"/>
                </a:solidFill>
                <a:effectLst/>
                <a:latin typeface="Roboto" panose="02000000000000000000" pitchFamily="2" charset="0"/>
              </a:rPr>
              <a:t>Spiritus Domini</a:t>
            </a:r>
            <a:r>
              <a:rPr lang="en-AU" b="0" i="0" u="none" strike="noStrike" dirty="0">
                <a:solidFill>
                  <a:srgbClr val="1B1464"/>
                </a:solidFill>
                <a:effectLst/>
                <a:latin typeface="Roboto" panose="02000000000000000000" pitchFamily="2" charset="0"/>
              </a:rPr>
              <a:t> (January 10, 2021) and motu proprio </a:t>
            </a:r>
            <a:r>
              <a:rPr lang="en-AU" b="0" i="1" u="none" strike="noStrike" dirty="0" err="1">
                <a:solidFill>
                  <a:srgbClr val="1B1464"/>
                </a:solidFill>
                <a:effectLst/>
                <a:latin typeface="Roboto" panose="02000000000000000000" pitchFamily="2" charset="0"/>
              </a:rPr>
              <a:t>Antiquum</a:t>
            </a:r>
            <a:r>
              <a:rPr lang="en-AU" b="0" i="1" u="none" strike="noStrike" dirty="0">
                <a:solidFill>
                  <a:srgbClr val="1B1464"/>
                </a:solidFill>
                <a:effectLst/>
                <a:latin typeface="Roboto" panose="02000000000000000000" pitchFamily="2" charset="0"/>
              </a:rPr>
              <a:t> Ministerium</a:t>
            </a:r>
            <a:r>
              <a:rPr lang="en-AU" b="0" i="0" u="none" strike="noStrike" dirty="0">
                <a:solidFill>
                  <a:srgbClr val="1B1464"/>
                </a:solidFill>
                <a:effectLst/>
                <a:latin typeface="Roboto" panose="02000000000000000000" pitchFamily="2" charset="0"/>
              </a:rPr>
              <a:t> (May 10, 2021); </a:t>
            </a:r>
          </a:p>
          <a:p>
            <a:endParaRPr lang="en-AU" b="0" i="0" u="none" strike="noStrike" dirty="0">
              <a:solidFill>
                <a:srgbClr val="1B1464"/>
              </a:solidFill>
              <a:effectLst/>
              <a:latin typeface="Roboto" panose="02000000000000000000" pitchFamily="2" charset="0"/>
            </a:endParaRPr>
          </a:p>
          <a:p>
            <a:r>
              <a:rPr lang="en-AU" b="0" i="0" u="none" strike="noStrike" dirty="0">
                <a:solidFill>
                  <a:srgbClr val="1B1464"/>
                </a:solidFill>
                <a:effectLst/>
                <a:latin typeface="Roboto" panose="02000000000000000000" pitchFamily="2" charset="0"/>
              </a:rPr>
              <a:t>the second part of the presentation will review the Diocese of Wollongong’s experience in instituting acolytes and commissioning altar servers and extraordinary ministers of Holy Communion since 2005. The Diocese’s guideline for these ministries is now in its sixth edition and reflects Pope Francis’ 2021 vision for the instituted lay ministry of acolyte. </a:t>
            </a:r>
          </a:p>
          <a:p>
            <a:endParaRPr lang="en-AU" b="0" i="0" u="none" strike="noStrike" dirty="0">
              <a:solidFill>
                <a:srgbClr val="1B1464"/>
              </a:solidFill>
              <a:effectLst/>
              <a:latin typeface="Roboto" panose="02000000000000000000" pitchFamily="2" charset="0"/>
            </a:endParaRPr>
          </a:p>
          <a:p>
            <a:r>
              <a:rPr lang="en-AU" b="0" i="0" u="none" strike="noStrike" dirty="0">
                <a:solidFill>
                  <a:srgbClr val="1B1464"/>
                </a:solidFill>
                <a:effectLst/>
                <a:latin typeface="Roboto" panose="02000000000000000000" pitchFamily="2" charset="0"/>
              </a:rPr>
              <a:t>The third part of the presentation will examine the often overlooked function of the instituted lector ”to direct the singing and the participation of the faithful,” looking especially at the long tradition of lectors performing this function since the second century, the various ways the contemporary Church around the world has provided formation and authorisation for this ministry since Vatican II, and the challenge for the Church in Australia to provide formation and formal authorisation for cantors and parish directors of liturgical singing and the participation of the faithful. </a:t>
            </a:r>
            <a:endParaRPr lang="en-AU" dirty="0"/>
          </a:p>
        </p:txBody>
      </p:sp>
      <p:sp>
        <p:nvSpPr>
          <p:cNvPr id="4" name="Slide Number Placeholder 3"/>
          <p:cNvSpPr>
            <a:spLocks noGrp="1"/>
          </p:cNvSpPr>
          <p:nvPr>
            <p:ph type="sldNum" sz="quarter" idx="5"/>
          </p:nvPr>
        </p:nvSpPr>
        <p:spPr/>
        <p:txBody>
          <a:bodyPr/>
          <a:lstStyle/>
          <a:p>
            <a:fld id="{5710CA18-20EE-6E48-BD39-1B0FF057267A}" type="slidenum">
              <a:rPr lang="en-US" smtClean="0"/>
              <a:t>8</a:t>
            </a:fld>
            <a:endParaRPr lang="en-US"/>
          </a:p>
        </p:txBody>
      </p:sp>
    </p:spTree>
    <p:extLst>
      <p:ext uri="{BB962C8B-B14F-4D97-AF65-F5344CB8AC3E}">
        <p14:creationId xmlns:p14="http://schemas.microsoft.com/office/powerpoint/2010/main" val="21367656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p:cNvSpPr>
            <a:spLocks noGrp="1"/>
          </p:cNvSpPr>
          <p:nvPr>
            <p:ph type="dt" sz="half" idx="10"/>
          </p:nvPr>
        </p:nvSpPr>
        <p:spPr>
          <a:xfrm>
            <a:off x="838200" y="6495498"/>
            <a:ext cx="2743200" cy="365125"/>
          </a:xfrm>
        </p:spPr>
        <p:txBody>
          <a:bodyPr/>
          <a:lstStyle/>
          <a:p>
            <a:r>
              <a:rPr lang="en-AU"/>
              <a:t>28/9/23</a:t>
            </a:r>
            <a:endParaRPr lang="en-US"/>
          </a:p>
        </p:txBody>
      </p:sp>
      <p:sp>
        <p:nvSpPr>
          <p:cNvPr id="5" name="Footer Placeholder 4"/>
          <p:cNvSpPr>
            <a:spLocks noGrp="1"/>
          </p:cNvSpPr>
          <p:nvPr>
            <p:ph type="ftr" sz="quarter" idx="11"/>
          </p:nvPr>
        </p:nvSpPr>
        <p:spPr>
          <a:xfrm>
            <a:off x="4038600" y="6495498"/>
            <a:ext cx="4114800" cy="365125"/>
          </a:xfrm>
        </p:spPr>
        <p:txBody>
          <a:bodyPr/>
          <a:lstStyle/>
          <a:p>
            <a:r>
              <a:rPr lang="en-US"/>
              <a:t>Instituted Lay Ministries  - Paul Mason</a:t>
            </a:r>
          </a:p>
        </p:txBody>
      </p:sp>
      <p:sp>
        <p:nvSpPr>
          <p:cNvPr id="6" name="Slide Number Placeholder 5"/>
          <p:cNvSpPr>
            <a:spLocks noGrp="1"/>
          </p:cNvSpPr>
          <p:nvPr>
            <p:ph type="sldNum" sz="quarter" idx="12"/>
          </p:nvPr>
        </p:nvSpPr>
        <p:spPr>
          <a:xfrm>
            <a:off x="8610600" y="6495498"/>
            <a:ext cx="2743200" cy="365125"/>
          </a:xfrm>
        </p:spPr>
        <p:txBody>
          <a:bodyPr/>
          <a:lstStyle/>
          <a:p>
            <a:fld id="{E99AA383-1F75-AC41-9A90-92DB078145F6}" type="slidenum">
              <a:rPr lang="en-US" smtClean="0"/>
              <a:t>‹#›</a:t>
            </a:fld>
            <a:endParaRPr lang="en-US"/>
          </a:p>
        </p:txBody>
      </p:sp>
    </p:spTree>
    <p:extLst>
      <p:ext uri="{BB962C8B-B14F-4D97-AF65-F5344CB8AC3E}">
        <p14:creationId xmlns:p14="http://schemas.microsoft.com/office/powerpoint/2010/main" val="369402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r>
              <a:rPr lang="en-AU"/>
              <a:t>28/9/23</a:t>
            </a:r>
            <a:endParaRPr lang="en-US"/>
          </a:p>
        </p:txBody>
      </p:sp>
      <p:sp>
        <p:nvSpPr>
          <p:cNvPr id="5" name="Footer Placeholder 4"/>
          <p:cNvSpPr>
            <a:spLocks noGrp="1"/>
          </p:cNvSpPr>
          <p:nvPr>
            <p:ph type="ftr" sz="quarter" idx="11"/>
          </p:nvPr>
        </p:nvSpPr>
        <p:spPr/>
        <p:txBody>
          <a:bodyPr/>
          <a:lstStyle/>
          <a:p>
            <a:r>
              <a:rPr lang="en-US"/>
              <a:t>Instituted Lay Ministries  - Paul Mason</a:t>
            </a:r>
          </a:p>
        </p:txBody>
      </p:sp>
      <p:sp>
        <p:nvSpPr>
          <p:cNvPr id="6" name="Slide Number Placeholder 5"/>
          <p:cNvSpPr>
            <a:spLocks noGrp="1"/>
          </p:cNvSpPr>
          <p:nvPr>
            <p:ph type="sldNum" sz="quarter" idx="12"/>
          </p:nvPr>
        </p:nvSpPr>
        <p:spPr/>
        <p:txBody>
          <a:bodyPr/>
          <a:lstStyle/>
          <a:p>
            <a:fld id="{E99AA383-1F75-AC41-9A90-92DB078145F6}" type="slidenum">
              <a:rPr lang="en-US" smtClean="0"/>
              <a:t>‹#›</a:t>
            </a:fld>
            <a:endParaRPr lang="en-US"/>
          </a:p>
        </p:txBody>
      </p:sp>
    </p:spTree>
    <p:extLst>
      <p:ext uri="{BB962C8B-B14F-4D97-AF65-F5344CB8AC3E}">
        <p14:creationId xmlns:p14="http://schemas.microsoft.com/office/powerpoint/2010/main" val="3689902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r>
              <a:rPr lang="en-AU"/>
              <a:t>28/9/23</a:t>
            </a:r>
            <a:endParaRPr lang="en-US"/>
          </a:p>
        </p:txBody>
      </p:sp>
      <p:sp>
        <p:nvSpPr>
          <p:cNvPr id="5" name="Footer Placeholder 4"/>
          <p:cNvSpPr>
            <a:spLocks noGrp="1"/>
          </p:cNvSpPr>
          <p:nvPr>
            <p:ph type="ftr" sz="quarter" idx="11"/>
          </p:nvPr>
        </p:nvSpPr>
        <p:spPr/>
        <p:txBody>
          <a:bodyPr/>
          <a:lstStyle/>
          <a:p>
            <a:r>
              <a:rPr lang="en-US"/>
              <a:t>Instituted Lay Ministries  - Paul Mason</a:t>
            </a:r>
          </a:p>
        </p:txBody>
      </p:sp>
      <p:sp>
        <p:nvSpPr>
          <p:cNvPr id="6" name="Slide Number Placeholder 5"/>
          <p:cNvSpPr>
            <a:spLocks noGrp="1"/>
          </p:cNvSpPr>
          <p:nvPr>
            <p:ph type="sldNum" sz="quarter" idx="12"/>
          </p:nvPr>
        </p:nvSpPr>
        <p:spPr/>
        <p:txBody>
          <a:bodyPr/>
          <a:lstStyle/>
          <a:p>
            <a:fld id="{E99AA383-1F75-AC41-9A90-92DB078145F6}" type="slidenum">
              <a:rPr lang="en-US" smtClean="0"/>
              <a:t>‹#›</a:t>
            </a:fld>
            <a:endParaRPr lang="en-US"/>
          </a:p>
        </p:txBody>
      </p:sp>
    </p:spTree>
    <p:extLst>
      <p:ext uri="{BB962C8B-B14F-4D97-AF65-F5344CB8AC3E}">
        <p14:creationId xmlns:p14="http://schemas.microsoft.com/office/powerpoint/2010/main" val="1479341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9D492-9DF4-3695-7A04-C38A3121DA7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AU"/>
          </a:p>
        </p:txBody>
      </p:sp>
      <p:sp>
        <p:nvSpPr>
          <p:cNvPr id="3" name="Subtitle 2">
            <a:extLst>
              <a:ext uri="{FF2B5EF4-FFF2-40B4-BE49-F238E27FC236}">
                <a16:creationId xmlns:a16="http://schemas.microsoft.com/office/drawing/2014/main" id="{E02BE423-8A6E-02BA-4CE1-497D38F735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U"/>
          </a:p>
        </p:txBody>
      </p:sp>
      <p:sp>
        <p:nvSpPr>
          <p:cNvPr id="4" name="Date Placeholder 3">
            <a:extLst>
              <a:ext uri="{FF2B5EF4-FFF2-40B4-BE49-F238E27FC236}">
                <a16:creationId xmlns:a16="http://schemas.microsoft.com/office/drawing/2014/main" id="{B651B1D1-F5CE-E159-9525-3A19CB152A71}"/>
              </a:ext>
            </a:extLst>
          </p:cNvPr>
          <p:cNvSpPr>
            <a:spLocks noGrp="1"/>
          </p:cNvSpPr>
          <p:nvPr>
            <p:ph type="dt" sz="half" idx="10"/>
          </p:nvPr>
        </p:nvSpPr>
        <p:spPr/>
        <p:txBody>
          <a:bodyPr/>
          <a:lstStyle/>
          <a:p>
            <a:r>
              <a:rPr lang="en-AU"/>
              <a:t>28/9/23</a:t>
            </a:r>
          </a:p>
        </p:txBody>
      </p:sp>
      <p:sp>
        <p:nvSpPr>
          <p:cNvPr id="5" name="Footer Placeholder 4">
            <a:extLst>
              <a:ext uri="{FF2B5EF4-FFF2-40B4-BE49-F238E27FC236}">
                <a16:creationId xmlns:a16="http://schemas.microsoft.com/office/drawing/2014/main" id="{53F66703-524C-223D-46B1-2536B95F0C38}"/>
              </a:ext>
            </a:extLst>
          </p:cNvPr>
          <p:cNvSpPr>
            <a:spLocks noGrp="1"/>
          </p:cNvSpPr>
          <p:nvPr>
            <p:ph type="ftr" sz="quarter" idx="11"/>
          </p:nvPr>
        </p:nvSpPr>
        <p:spPr/>
        <p:txBody>
          <a:bodyPr/>
          <a:lstStyle/>
          <a:p>
            <a:r>
              <a:rPr lang="en-AU"/>
              <a:t>Instituted Lay Ministries  - Paul Mason</a:t>
            </a:r>
          </a:p>
        </p:txBody>
      </p:sp>
      <p:sp>
        <p:nvSpPr>
          <p:cNvPr id="6" name="Slide Number Placeholder 5">
            <a:extLst>
              <a:ext uri="{FF2B5EF4-FFF2-40B4-BE49-F238E27FC236}">
                <a16:creationId xmlns:a16="http://schemas.microsoft.com/office/drawing/2014/main" id="{978839D4-4D95-AE82-7DEE-7CCBB6F8C64B}"/>
              </a:ext>
            </a:extLst>
          </p:cNvPr>
          <p:cNvSpPr>
            <a:spLocks noGrp="1"/>
          </p:cNvSpPr>
          <p:nvPr>
            <p:ph type="sldNum" sz="quarter" idx="12"/>
          </p:nvPr>
        </p:nvSpPr>
        <p:spPr/>
        <p:txBody>
          <a:bodyPr/>
          <a:lstStyle/>
          <a:p>
            <a:fld id="{D340504A-B97A-0E4B-BCA2-5E6FE9FD0983}" type="slidenum">
              <a:rPr lang="en-AU" smtClean="0"/>
              <a:t>‹#›</a:t>
            </a:fld>
            <a:endParaRPr lang="en-AU"/>
          </a:p>
        </p:txBody>
      </p:sp>
    </p:spTree>
    <p:extLst>
      <p:ext uri="{BB962C8B-B14F-4D97-AF65-F5344CB8AC3E}">
        <p14:creationId xmlns:p14="http://schemas.microsoft.com/office/powerpoint/2010/main" val="1621050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C9434-83C5-877B-AB46-A2F2E45C5663}"/>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7129E24D-0126-F25D-4947-F1E8E065A30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D64C9BA2-9C6F-F808-C07B-1C4DF82A8780}"/>
              </a:ext>
            </a:extLst>
          </p:cNvPr>
          <p:cNvSpPr>
            <a:spLocks noGrp="1"/>
          </p:cNvSpPr>
          <p:nvPr>
            <p:ph type="dt" sz="half" idx="10"/>
          </p:nvPr>
        </p:nvSpPr>
        <p:spPr/>
        <p:txBody>
          <a:bodyPr/>
          <a:lstStyle/>
          <a:p>
            <a:r>
              <a:rPr lang="en-AU"/>
              <a:t>28/9/23</a:t>
            </a:r>
          </a:p>
        </p:txBody>
      </p:sp>
      <p:sp>
        <p:nvSpPr>
          <p:cNvPr id="5" name="Footer Placeholder 4">
            <a:extLst>
              <a:ext uri="{FF2B5EF4-FFF2-40B4-BE49-F238E27FC236}">
                <a16:creationId xmlns:a16="http://schemas.microsoft.com/office/drawing/2014/main" id="{96281786-EAD8-C5FA-EFBC-7EF655BF8999}"/>
              </a:ext>
            </a:extLst>
          </p:cNvPr>
          <p:cNvSpPr>
            <a:spLocks noGrp="1"/>
          </p:cNvSpPr>
          <p:nvPr>
            <p:ph type="ftr" sz="quarter" idx="11"/>
          </p:nvPr>
        </p:nvSpPr>
        <p:spPr/>
        <p:txBody>
          <a:bodyPr/>
          <a:lstStyle/>
          <a:p>
            <a:r>
              <a:rPr lang="en-AU"/>
              <a:t>Instituted Lay Ministries  - Paul Mason</a:t>
            </a:r>
          </a:p>
        </p:txBody>
      </p:sp>
      <p:sp>
        <p:nvSpPr>
          <p:cNvPr id="6" name="Slide Number Placeholder 5">
            <a:extLst>
              <a:ext uri="{FF2B5EF4-FFF2-40B4-BE49-F238E27FC236}">
                <a16:creationId xmlns:a16="http://schemas.microsoft.com/office/drawing/2014/main" id="{2E8E8849-FE18-846C-17B2-0C42ECFBE109}"/>
              </a:ext>
            </a:extLst>
          </p:cNvPr>
          <p:cNvSpPr>
            <a:spLocks noGrp="1"/>
          </p:cNvSpPr>
          <p:nvPr>
            <p:ph type="sldNum" sz="quarter" idx="12"/>
          </p:nvPr>
        </p:nvSpPr>
        <p:spPr/>
        <p:txBody>
          <a:bodyPr/>
          <a:lstStyle/>
          <a:p>
            <a:fld id="{D340504A-B97A-0E4B-BCA2-5E6FE9FD0983}" type="slidenum">
              <a:rPr lang="en-AU" smtClean="0"/>
              <a:t>‹#›</a:t>
            </a:fld>
            <a:endParaRPr lang="en-AU"/>
          </a:p>
        </p:txBody>
      </p:sp>
    </p:spTree>
    <p:extLst>
      <p:ext uri="{BB962C8B-B14F-4D97-AF65-F5344CB8AC3E}">
        <p14:creationId xmlns:p14="http://schemas.microsoft.com/office/powerpoint/2010/main" val="3454726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DB6CB-F7E9-1E87-5F8E-C73B579C91B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AU"/>
          </a:p>
        </p:txBody>
      </p:sp>
      <p:sp>
        <p:nvSpPr>
          <p:cNvPr id="3" name="Text Placeholder 2">
            <a:extLst>
              <a:ext uri="{FF2B5EF4-FFF2-40B4-BE49-F238E27FC236}">
                <a16:creationId xmlns:a16="http://schemas.microsoft.com/office/drawing/2014/main" id="{764F5C0D-3EF0-F079-CA75-8328FB35CF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05774F2-229C-9B19-2707-11A54E2B0D9A}"/>
              </a:ext>
            </a:extLst>
          </p:cNvPr>
          <p:cNvSpPr>
            <a:spLocks noGrp="1"/>
          </p:cNvSpPr>
          <p:nvPr>
            <p:ph type="dt" sz="half" idx="10"/>
          </p:nvPr>
        </p:nvSpPr>
        <p:spPr/>
        <p:txBody>
          <a:bodyPr/>
          <a:lstStyle/>
          <a:p>
            <a:r>
              <a:rPr lang="en-AU"/>
              <a:t>28/9/23</a:t>
            </a:r>
          </a:p>
        </p:txBody>
      </p:sp>
      <p:sp>
        <p:nvSpPr>
          <p:cNvPr id="5" name="Footer Placeholder 4">
            <a:extLst>
              <a:ext uri="{FF2B5EF4-FFF2-40B4-BE49-F238E27FC236}">
                <a16:creationId xmlns:a16="http://schemas.microsoft.com/office/drawing/2014/main" id="{B858384B-08F0-C5B4-55C8-12E952A3A364}"/>
              </a:ext>
            </a:extLst>
          </p:cNvPr>
          <p:cNvSpPr>
            <a:spLocks noGrp="1"/>
          </p:cNvSpPr>
          <p:nvPr>
            <p:ph type="ftr" sz="quarter" idx="11"/>
          </p:nvPr>
        </p:nvSpPr>
        <p:spPr/>
        <p:txBody>
          <a:bodyPr/>
          <a:lstStyle/>
          <a:p>
            <a:r>
              <a:rPr lang="en-AU"/>
              <a:t>Instituted Lay Ministries  - Paul Mason</a:t>
            </a:r>
          </a:p>
        </p:txBody>
      </p:sp>
      <p:sp>
        <p:nvSpPr>
          <p:cNvPr id="6" name="Slide Number Placeholder 5">
            <a:extLst>
              <a:ext uri="{FF2B5EF4-FFF2-40B4-BE49-F238E27FC236}">
                <a16:creationId xmlns:a16="http://schemas.microsoft.com/office/drawing/2014/main" id="{CE32CFF6-1AB9-348E-64B7-81550DF1303B}"/>
              </a:ext>
            </a:extLst>
          </p:cNvPr>
          <p:cNvSpPr>
            <a:spLocks noGrp="1"/>
          </p:cNvSpPr>
          <p:nvPr>
            <p:ph type="sldNum" sz="quarter" idx="12"/>
          </p:nvPr>
        </p:nvSpPr>
        <p:spPr/>
        <p:txBody>
          <a:bodyPr/>
          <a:lstStyle/>
          <a:p>
            <a:fld id="{D340504A-B97A-0E4B-BCA2-5E6FE9FD0983}" type="slidenum">
              <a:rPr lang="en-AU" smtClean="0"/>
              <a:t>‹#›</a:t>
            </a:fld>
            <a:endParaRPr lang="en-AU"/>
          </a:p>
        </p:txBody>
      </p:sp>
    </p:spTree>
    <p:extLst>
      <p:ext uri="{BB962C8B-B14F-4D97-AF65-F5344CB8AC3E}">
        <p14:creationId xmlns:p14="http://schemas.microsoft.com/office/powerpoint/2010/main" val="3076720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5C3F7-EBA1-80B3-C394-A7C466986451}"/>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D6B7E316-D7ED-2B5D-E0EE-6A18CB8E749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Content Placeholder 3">
            <a:extLst>
              <a:ext uri="{FF2B5EF4-FFF2-40B4-BE49-F238E27FC236}">
                <a16:creationId xmlns:a16="http://schemas.microsoft.com/office/drawing/2014/main" id="{2D50539D-0FCD-615F-48D4-A28494DE4FD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Date Placeholder 4">
            <a:extLst>
              <a:ext uri="{FF2B5EF4-FFF2-40B4-BE49-F238E27FC236}">
                <a16:creationId xmlns:a16="http://schemas.microsoft.com/office/drawing/2014/main" id="{06F8E193-1C82-5FE3-1FA1-8AFA978108E5}"/>
              </a:ext>
            </a:extLst>
          </p:cNvPr>
          <p:cNvSpPr>
            <a:spLocks noGrp="1"/>
          </p:cNvSpPr>
          <p:nvPr>
            <p:ph type="dt" sz="half" idx="10"/>
          </p:nvPr>
        </p:nvSpPr>
        <p:spPr/>
        <p:txBody>
          <a:bodyPr/>
          <a:lstStyle/>
          <a:p>
            <a:r>
              <a:rPr lang="en-AU"/>
              <a:t>28/9/23</a:t>
            </a:r>
          </a:p>
        </p:txBody>
      </p:sp>
      <p:sp>
        <p:nvSpPr>
          <p:cNvPr id="6" name="Footer Placeholder 5">
            <a:extLst>
              <a:ext uri="{FF2B5EF4-FFF2-40B4-BE49-F238E27FC236}">
                <a16:creationId xmlns:a16="http://schemas.microsoft.com/office/drawing/2014/main" id="{BA2F5B04-1F4C-2AED-5351-CCD7CB5C9C2E}"/>
              </a:ext>
            </a:extLst>
          </p:cNvPr>
          <p:cNvSpPr>
            <a:spLocks noGrp="1"/>
          </p:cNvSpPr>
          <p:nvPr>
            <p:ph type="ftr" sz="quarter" idx="11"/>
          </p:nvPr>
        </p:nvSpPr>
        <p:spPr/>
        <p:txBody>
          <a:bodyPr/>
          <a:lstStyle/>
          <a:p>
            <a:r>
              <a:rPr lang="en-AU"/>
              <a:t>Instituted Lay Ministries  - Paul Mason</a:t>
            </a:r>
          </a:p>
        </p:txBody>
      </p:sp>
      <p:sp>
        <p:nvSpPr>
          <p:cNvPr id="7" name="Slide Number Placeholder 6">
            <a:extLst>
              <a:ext uri="{FF2B5EF4-FFF2-40B4-BE49-F238E27FC236}">
                <a16:creationId xmlns:a16="http://schemas.microsoft.com/office/drawing/2014/main" id="{AAE8C7C9-D1EA-FDDF-FD7E-CE9B37D206D1}"/>
              </a:ext>
            </a:extLst>
          </p:cNvPr>
          <p:cNvSpPr>
            <a:spLocks noGrp="1"/>
          </p:cNvSpPr>
          <p:nvPr>
            <p:ph type="sldNum" sz="quarter" idx="12"/>
          </p:nvPr>
        </p:nvSpPr>
        <p:spPr/>
        <p:txBody>
          <a:bodyPr/>
          <a:lstStyle/>
          <a:p>
            <a:fld id="{D340504A-B97A-0E4B-BCA2-5E6FE9FD0983}" type="slidenum">
              <a:rPr lang="en-AU" smtClean="0"/>
              <a:t>‹#›</a:t>
            </a:fld>
            <a:endParaRPr lang="en-AU"/>
          </a:p>
        </p:txBody>
      </p:sp>
    </p:spTree>
    <p:extLst>
      <p:ext uri="{BB962C8B-B14F-4D97-AF65-F5344CB8AC3E}">
        <p14:creationId xmlns:p14="http://schemas.microsoft.com/office/powerpoint/2010/main" val="3361009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63328-01CB-88E1-4A7F-21FC73403C5D}"/>
              </a:ext>
            </a:extLst>
          </p:cNvPr>
          <p:cNvSpPr>
            <a:spLocks noGrp="1"/>
          </p:cNvSpPr>
          <p:nvPr>
            <p:ph type="title"/>
          </p:nvPr>
        </p:nvSpPr>
        <p:spPr>
          <a:xfrm>
            <a:off x="839788" y="365125"/>
            <a:ext cx="10515600" cy="1325563"/>
          </a:xfrm>
        </p:spPr>
        <p:txBody>
          <a:bodyPr/>
          <a:lstStyle/>
          <a:p>
            <a:r>
              <a:rPr lang="en-GB"/>
              <a:t>Click to edit Master title style</a:t>
            </a:r>
            <a:endParaRPr lang="en-AU"/>
          </a:p>
        </p:txBody>
      </p:sp>
      <p:sp>
        <p:nvSpPr>
          <p:cNvPr id="3" name="Text Placeholder 2">
            <a:extLst>
              <a:ext uri="{FF2B5EF4-FFF2-40B4-BE49-F238E27FC236}">
                <a16:creationId xmlns:a16="http://schemas.microsoft.com/office/drawing/2014/main" id="{32938976-402F-AB80-DD5E-1CEF5CDD77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5B0300A-519F-1FFE-627D-D6423C1889B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Text Placeholder 4">
            <a:extLst>
              <a:ext uri="{FF2B5EF4-FFF2-40B4-BE49-F238E27FC236}">
                <a16:creationId xmlns:a16="http://schemas.microsoft.com/office/drawing/2014/main" id="{6C1C9771-149F-635D-2FBB-40D9D955EA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E0C974D-4CB9-E849-50EB-F82A66FFC2D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7" name="Date Placeholder 6">
            <a:extLst>
              <a:ext uri="{FF2B5EF4-FFF2-40B4-BE49-F238E27FC236}">
                <a16:creationId xmlns:a16="http://schemas.microsoft.com/office/drawing/2014/main" id="{45AE883D-3E0E-D29A-B84C-9837CDF7FF9E}"/>
              </a:ext>
            </a:extLst>
          </p:cNvPr>
          <p:cNvSpPr>
            <a:spLocks noGrp="1"/>
          </p:cNvSpPr>
          <p:nvPr>
            <p:ph type="dt" sz="half" idx="10"/>
          </p:nvPr>
        </p:nvSpPr>
        <p:spPr/>
        <p:txBody>
          <a:bodyPr/>
          <a:lstStyle/>
          <a:p>
            <a:r>
              <a:rPr lang="en-AU"/>
              <a:t>28/9/23</a:t>
            </a:r>
          </a:p>
        </p:txBody>
      </p:sp>
      <p:sp>
        <p:nvSpPr>
          <p:cNvPr id="8" name="Footer Placeholder 7">
            <a:extLst>
              <a:ext uri="{FF2B5EF4-FFF2-40B4-BE49-F238E27FC236}">
                <a16:creationId xmlns:a16="http://schemas.microsoft.com/office/drawing/2014/main" id="{95834BB0-8B08-EE06-050C-485D5AEBA5D2}"/>
              </a:ext>
            </a:extLst>
          </p:cNvPr>
          <p:cNvSpPr>
            <a:spLocks noGrp="1"/>
          </p:cNvSpPr>
          <p:nvPr>
            <p:ph type="ftr" sz="quarter" idx="11"/>
          </p:nvPr>
        </p:nvSpPr>
        <p:spPr/>
        <p:txBody>
          <a:bodyPr/>
          <a:lstStyle/>
          <a:p>
            <a:r>
              <a:rPr lang="en-AU"/>
              <a:t>Instituted Lay Ministries  - Paul Mason</a:t>
            </a:r>
          </a:p>
        </p:txBody>
      </p:sp>
      <p:sp>
        <p:nvSpPr>
          <p:cNvPr id="9" name="Slide Number Placeholder 8">
            <a:extLst>
              <a:ext uri="{FF2B5EF4-FFF2-40B4-BE49-F238E27FC236}">
                <a16:creationId xmlns:a16="http://schemas.microsoft.com/office/drawing/2014/main" id="{A5483B26-2D24-C46F-5149-E73F0C1A7214}"/>
              </a:ext>
            </a:extLst>
          </p:cNvPr>
          <p:cNvSpPr>
            <a:spLocks noGrp="1"/>
          </p:cNvSpPr>
          <p:nvPr>
            <p:ph type="sldNum" sz="quarter" idx="12"/>
          </p:nvPr>
        </p:nvSpPr>
        <p:spPr/>
        <p:txBody>
          <a:bodyPr/>
          <a:lstStyle/>
          <a:p>
            <a:fld id="{D340504A-B97A-0E4B-BCA2-5E6FE9FD0983}" type="slidenum">
              <a:rPr lang="en-AU" smtClean="0"/>
              <a:t>‹#›</a:t>
            </a:fld>
            <a:endParaRPr lang="en-AU"/>
          </a:p>
        </p:txBody>
      </p:sp>
    </p:spTree>
    <p:extLst>
      <p:ext uri="{BB962C8B-B14F-4D97-AF65-F5344CB8AC3E}">
        <p14:creationId xmlns:p14="http://schemas.microsoft.com/office/powerpoint/2010/main" val="3660103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AC4A-04FA-D064-AD67-85965260D47E}"/>
              </a:ext>
            </a:extLst>
          </p:cNvPr>
          <p:cNvSpPr>
            <a:spLocks noGrp="1"/>
          </p:cNvSpPr>
          <p:nvPr>
            <p:ph type="title"/>
          </p:nvPr>
        </p:nvSpPr>
        <p:spPr/>
        <p:txBody>
          <a:bodyPr/>
          <a:lstStyle/>
          <a:p>
            <a:r>
              <a:rPr lang="en-GB"/>
              <a:t>Click to edit Master title style</a:t>
            </a:r>
            <a:endParaRPr lang="en-AU"/>
          </a:p>
        </p:txBody>
      </p:sp>
      <p:sp>
        <p:nvSpPr>
          <p:cNvPr id="3" name="Date Placeholder 2">
            <a:extLst>
              <a:ext uri="{FF2B5EF4-FFF2-40B4-BE49-F238E27FC236}">
                <a16:creationId xmlns:a16="http://schemas.microsoft.com/office/drawing/2014/main" id="{DEFC9A83-6DD8-7451-4C91-569909EBFB9E}"/>
              </a:ext>
            </a:extLst>
          </p:cNvPr>
          <p:cNvSpPr>
            <a:spLocks noGrp="1"/>
          </p:cNvSpPr>
          <p:nvPr>
            <p:ph type="dt" sz="half" idx="10"/>
          </p:nvPr>
        </p:nvSpPr>
        <p:spPr/>
        <p:txBody>
          <a:bodyPr/>
          <a:lstStyle/>
          <a:p>
            <a:r>
              <a:rPr lang="en-AU"/>
              <a:t>28/9/23</a:t>
            </a:r>
          </a:p>
        </p:txBody>
      </p:sp>
      <p:sp>
        <p:nvSpPr>
          <p:cNvPr id="4" name="Footer Placeholder 3">
            <a:extLst>
              <a:ext uri="{FF2B5EF4-FFF2-40B4-BE49-F238E27FC236}">
                <a16:creationId xmlns:a16="http://schemas.microsoft.com/office/drawing/2014/main" id="{E3D1E88E-3DA6-A901-FD6D-B2FAB78E6678}"/>
              </a:ext>
            </a:extLst>
          </p:cNvPr>
          <p:cNvSpPr>
            <a:spLocks noGrp="1"/>
          </p:cNvSpPr>
          <p:nvPr>
            <p:ph type="ftr" sz="quarter" idx="11"/>
          </p:nvPr>
        </p:nvSpPr>
        <p:spPr/>
        <p:txBody>
          <a:bodyPr/>
          <a:lstStyle/>
          <a:p>
            <a:r>
              <a:rPr lang="en-AU"/>
              <a:t>Instituted Lay Ministries  - Paul Mason</a:t>
            </a:r>
          </a:p>
        </p:txBody>
      </p:sp>
      <p:sp>
        <p:nvSpPr>
          <p:cNvPr id="5" name="Slide Number Placeholder 4">
            <a:extLst>
              <a:ext uri="{FF2B5EF4-FFF2-40B4-BE49-F238E27FC236}">
                <a16:creationId xmlns:a16="http://schemas.microsoft.com/office/drawing/2014/main" id="{831293CC-64E0-9167-F8DF-F38576BC7A6C}"/>
              </a:ext>
            </a:extLst>
          </p:cNvPr>
          <p:cNvSpPr>
            <a:spLocks noGrp="1"/>
          </p:cNvSpPr>
          <p:nvPr>
            <p:ph type="sldNum" sz="quarter" idx="12"/>
          </p:nvPr>
        </p:nvSpPr>
        <p:spPr/>
        <p:txBody>
          <a:bodyPr/>
          <a:lstStyle/>
          <a:p>
            <a:fld id="{D340504A-B97A-0E4B-BCA2-5E6FE9FD0983}" type="slidenum">
              <a:rPr lang="en-AU" smtClean="0"/>
              <a:t>‹#›</a:t>
            </a:fld>
            <a:endParaRPr lang="en-AU"/>
          </a:p>
        </p:txBody>
      </p:sp>
    </p:spTree>
    <p:extLst>
      <p:ext uri="{BB962C8B-B14F-4D97-AF65-F5344CB8AC3E}">
        <p14:creationId xmlns:p14="http://schemas.microsoft.com/office/powerpoint/2010/main" val="34822592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2A312A-DC14-D15E-4039-ECAF3ED28BDC}"/>
              </a:ext>
            </a:extLst>
          </p:cNvPr>
          <p:cNvSpPr>
            <a:spLocks noGrp="1"/>
          </p:cNvSpPr>
          <p:nvPr>
            <p:ph type="dt" sz="half" idx="10"/>
          </p:nvPr>
        </p:nvSpPr>
        <p:spPr/>
        <p:txBody>
          <a:bodyPr/>
          <a:lstStyle/>
          <a:p>
            <a:r>
              <a:rPr lang="en-AU"/>
              <a:t>28/9/23</a:t>
            </a:r>
          </a:p>
        </p:txBody>
      </p:sp>
      <p:sp>
        <p:nvSpPr>
          <p:cNvPr id="3" name="Footer Placeholder 2">
            <a:extLst>
              <a:ext uri="{FF2B5EF4-FFF2-40B4-BE49-F238E27FC236}">
                <a16:creationId xmlns:a16="http://schemas.microsoft.com/office/drawing/2014/main" id="{F1ADDB82-17CD-F2AF-F665-DD884879C8EA}"/>
              </a:ext>
            </a:extLst>
          </p:cNvPr>
          <p:cNvSpPr>
            <a:spLocks noGrp="1"/>
          </p:cNvSpPr>
          <p:nvPr>
            <p:ph type="ftr" sz="quarter" idx="11"/>
          </p:nvPr>
        </p:nvSpPr>
        <p:spPr/>
        <p:txBody>
          <a:bodyPr/>
          <a:lstStyle/>
          <a:p>
            <a:r>
              <a:rPr lang="en-AU"/>
              <a:t>Instituted Lay Ministries  - Paul Mason</a:t>
            </a:r>
          </a:p>
        </p:txBody>
      </p:sp>
      <p:sp>
        <p:nvSpPr>
          <p:cNvPr id="4" name="Slide Number Placeholder 3">
            <a:extLst>
              <a:ext uri="{FF2B5EF4-FFF2-40B4-BE49-F238E27FC236}">
                <a16:creationId xmlns:a16="http://schemas.microsoft.com/office/drawing/2014/main" id="{D12BA0BB-F531-1714-A3B5-DB959D5E2D13}"/>
              </a:ext>
            </a:extLst>
          </p:cNvPr>
          <p:cNvSpPr>
            <a:spLocks noGrp="1"/>
          </p:cNvSpPr>
          <p:nvPr>
            <p:ph type="sldNum" sz="quarter" idx="12"/>
          </p:nvPr>
        </p:nvSpPr>
        <p:spPr/>
        <p:txBody>
          <a:bodyPr/>
          <a:lstStyle/>
          <a:p>
            <a:fld id="{D340504A-B97A-0E4B-BCA2-5E6FE9FD0983}" type="slidenum">
              <a:rPr lang="en-AU" smtClean="0"/>
              <a:t>‹#›</a:t>
            </a:fld>
            <a:endParaRPr lang="en-AU"/>
          </a:p>
        </p:txBody>
      </p:sp>
    </p:spTree>
    <p:extLst>
      <p:ext uri="{BB962C8B-B14F-4D97-AF65-F5344CB8AC3E}">
        <p14:creationId xmlns:p14="http://schemas.microsoft.com/office/powerpoint/2010/main" val="2068196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3EAE2-ECE4-381D-AB0C-8BDD6755137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Content Placeholder 2">
            <a:extLst>
              <a:ext uri="{FF2B5EF4-FFF2-40B4-BE49-F238E27FC236}">
                <a16:creationId xmlns:a16="http://schemas.microsoft.com/office/drawing/2014/main" id="{BE0F216E-F155-F1BF-872F-5AF16FAD44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a:extLst>
              <a:ext uri="{FF2B5EF4-FFF2-40B4-BE49-F238E27FC236}">
                <a16:creationId xmlns:a16="http://schemas.microsoft.com/office/drawing/2014/main" id="{6F09D29C-23ED-37D6-2347-0D19E9E722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5B4F9F3-2E2B-D45E-18AA-43282D8A416E}"/>
              </a:ext>
            </a:extLst>
          </p:cNvPr>
          <p:cNvSpPr>
            <a:spLocks noGrp="1"/>
          </p:cNvSpPr>
          <p:nvPr>
            <p:ph type="dt" sz="half" idx="10"/>
          </p:nvPr>
        </p:nvSpPr>
        <p:spPr/>
        <p:txBody>
          <a:bodyPr/>
          <a:lstStyle/>
          <a:p>
            <a:r>
              <a:rPr lang="en-AU"/>
              <a:t>28/9/23</a:t>
            </a:r>
          </a:p>
        </p:txBody>
      </p:sp>
      <p:sp>
        <p:nvSpPr>
          <p:cNvPr id="6" name="Footer Placeholder 5">
            <a:extLst>
              <a:ext uri="{FF2B5EF4-FFF2-40B4-BE49-F238E27FC236}">
                <a16:creationId xmlns:a16="http://schemas.microsoft.com/office/drawing/2014/main" id="{A7EF5F7A-7DE4-84D6-468C-F13187CED323}"/>
              </a:ext>
            </a:extLst>
          </p:cNvPr>
          <p:cNvSpPr>
            <a:spLocks noGrp="1"/>
          </p:cNvSpPr>
          <p:nvPr>
            <p:ph type="ftr" sz="quarter" idx="11"/>
          </p:nvPr>
        </p:nvSpPr>
        <p:spPr/>
        <p:txBody>
          <a:bodyPr/>
          <a:lstStyle/>
          <a:p>
            <a:r>
              <a:rPr lang="en-AU"/>
              <a:t>Instituted Lay Ministries  - Paul Mason</a:t>
            </a:r>
          </a:p>
        </p:txBody>
      </p:sp>
      <p:sp>
        <p:nvSpPr>
          <p:cNvPr id="7" name="Slide Number Placeholder 6">
            <a:extLst>
              <a:ext uri="{FF2B5EF4-FFF2-40B4-BE49-F238E27FC236}">
                <a16:creationId xmlns:a16="http://schemas.microsoft.com/office/drawing/2014/main" id="{D95D4642-86A7-6068-7ECA-CB0047B4C0D6}"/>
              </a:ext>
            </a:extLst>
          </p:cNvPr>
          <p:cNvSpPr>
            <a:spLocks noGrp="1"/>
          </p:cNvSpPr>
          <p:nvPr>
            <p:ph type="sldNum" sz="quarter" idx="12"/>
          </p:nvPr>
        </p:nvSpPr>
        <p:spPr/>
        <p:txBody>
          <a:bodyPr/>
          <a:lstStyle/>
          <a:p>
            <a:fld id="{D340504A-B97A-0E4B-BCA2-5E6FE9FD0983}" type="slidenum">
              <a:rPr lang="en-AU" smtClean="0"/>
              <a:t>‹#›</a:t>
            </a:fld>
            <a:endParaRPr lang="en-AU"/>
          </a:p>
        </p:txBody>
      </p:sp>
    </p:spTree>
    <p:extLst>
      <p:ext uri="{BB962C8B-B14F-4D97-AF65-F5344CB8AC3E}">
        <p14:creationId xmlns:p14="http://schemas.microsoft.com/office/powerpoint/2010/main" val="633754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64496" y="365127"/>
            <a:ext cx="7189304" cy="1325563"/>
          </a:xfrm>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838200" y="6485559"/>
            <a:ext cx="2743200" cy="365125"/>
          </a:xfrm>
        </p:spPr>
        <p:txBody>
          <a:bodyPr/>
          <a:lstStyle/>
          <a:p>
            <a:r>
              <a:rPr lang="en-AU"/>
              <a:t>28/9/23</a:t>
            </a:r>
            <a:endParaRPr lang="en-US"/>
          </a:p>
        </p:txBody>
      </p:sp>
      <p:sp>
        <p:nvSpPr>
          <p:cNvPr id="5" name="Footer Placeholder 4"/>
          <p:cNvSpPr>
            <a:spLocks noGrp="1"/>
          </p:cNvSpPr>
          <p:nvPr>
            <p:ph type="ftr" sz="quarter" idx="11"/>
          </p:nvPr>
        </p:nvSpPr>
        <p:spPr>
          <a:xfrm>
            <a:off x="4038600" y="6485559"/>
            <a:ext cx="4114800" cy="365125"/>
          </a:xfrm>
        </p:spPr>
        <p:txBody>
          <a:bodyPr/>
          <a:lstStyle/>
          <a:p>
            <a:r>
              <a:rPr lang="en-US"/>
              <a:t>Instituted Lay Ministries  - Paul Mason</a:t>
            </a:r>
          </a:p>
        </p:txBody>
      </p:sp>
      <p:sp>
        <p:nvSpPr>
          <p:cNvPr id="6" name="Slide Number Placeholder 5"/>
          <p:cNvSpPr>
            <a:spLocks noGrp="1"/>
          </p:cNvSpPr>
          <p:nvPr>
            <p:ph type="sldNum" sz="quarter" idx="12"/>
          </p:nvPr>
        </p:nvSpPr>
        <p:spPr>
          <a:xfrm>
            <a:off x="8610600" y="6485559"/>
            <a:ext cx="2743200" cy="365125"/>
          </a:xfrm>
        </p:spPr>
        <p:txBody>
          <a:bodyPr/>
          <a:lstStyle/>
          <a:p>
            <a:fld id="{E99AA383-1F75-AC41-9A90-92DB078145F6}" type="slidenum">
              <a:rPr lang="en-US" smtClean="0"/>
              <a:t>‹#›</a:t>
            </a:fld>
            <a:endParaRPr lang="en-US"/>
          </a:p>
        </p:txBody>
      </p:sp>
    </p:spTree>
    <p:extLst>
      <p:ext uri="{BB962C8B-B14F-4D97-AF65-F5344CB8AC3E}">
        <p14:creationId xmlns:p14="http://schemas.microsoft.com/office/powerpoint/2010/main" val="4889905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0011E-9998-95D9-A16C-726D463F4BD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Picture Placeholder 2">
            <a:extLst>
              <a:ext uri="{FF2B5EF4-FFF2-40B4-BE49-F238E27FC236}">
                <a16:creationId xmlns:a16="http://schemas.microsoft.com/office/drawing/2014/main" id="{821F8990-7E8B-E503-E157-E641C6546C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807B6CB2-88BD-9A50-2EF5-E0056E64AE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491A3C5-6754-15C7-EAE2-9706FC3B029B}"/>
              </a:ext>
            </a:extLst>
          </p:cNvPr>
          <p:cNvSpPr>
            <a:spLocks noGrp="1"/>
          </p:cNvSpPr>
          <p:nvPr>
            <p:ph type="dt" sz="half" idx="10"/>
          </p:nvPr>
        </p:nvSpPr>
        <p:spPr/>
        <p:txBody>
          <a:bodyPr/>
          <a:lstStyle/>
          <a:p>
            <a:r>
              <a:rPr lang="en-AU"/>
              <a:t>28/9/23</a:t>
            </a:r>
          </a:p>
        </p:txBody>
      </p:sp>
      <p:sp>
        <p:nvSpPr>
          <p:cNvPr id="6" name="Footer Placeholder 5">
            <a:extLst>
              <a:ext uri="{FF2B5EF4-FFF2-40B4-BE49-F238E27FC236}">
                <a16:creationId xmlns:a16="http://schemas.microsoft.com/office/drawing/2014/main" id="{44B80DD8-0547-0BD0-E170-64091BA7C756}"/>
              </a:ext>
            </a:extLst>
          </p:cNvPr>
          <p:cNvSpPr>
            <a:spLocks noGrp="1"/>
          </p:cNvSpPr>
          <p:nvPr>
            <p:ph type="ftr" sz="quarter" idx="11"/>
          </p:nvPr>
        </p:nvSpPr>
        <p:spPr/>
        <p:txBody>
          <a:bodyPr/>
          <a:lstStyle/>
          <a:p>
            <a:r>
              <a:rPr lang="en-AU"/>
              <a:t>Instituted Lay Ministries  - Paul Mason</a:t>
            </a:r>
          </a:p>
        </p:txBody>
      </p:sp>
      <p:sp>
        <p:nvSpPr>
          <p:cNvPr id="7" name="Slide Number Placeholder 6">
            <a:extLst>
              <a:ext uri="{FF2B5EF4-FFF2-40B4-BE49-F238E27FC236}">
                <a16:creationId xmlns:a16="http://schemas.microsoft.com/office/drawing/2014/main" id="{367D33F6-CEFB-D904-029D-28EC00A004D4}"/>
              </a:ext>
            </a:extLst>
          </p:cNvPr>
          <p:cNvSpPr>
            <a:spLocks noGrp="1"/>
          </p:cNvSpPr>
          <p:nvPr>
            <p:ph type="sldNum" sz="quarter" idx="12"/>
          </p:nvPr>
        </p:nvSpPr>
        <p:spPr/>
        <p:txBody>
          <a:bodyPr/>
          <a:lstStyle/>
          <a:p>
            <a:fld id="{D340504A-B97A-0E4B-BCA2-5E6FE9FD0983}" type="slidenum">
              <a:rPr lang="en-AU" smtClean="0"/>
              <a:t>‹#›</a:t>
            </a:fld>
            <a:endParaRPr lang="en-AU"/>
          </a:p>
        </p:txBody>
      </p:sp>
    </p:spTree>
    <p:extLst>
      <p:ext uri="{BB962C8B-B14F-4D97-AF65-F5344CB8AC3E}">
        <p14:creationId xmlns:p14="http://schemas.microsoft.com/office/powerpoint/2010/main" val="37714954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E3A04-AB27-8815-C952-118FAE435399}"/>
              </a:ext>
            </a:extLst>
          </p:cNvPr>
          <p:cNvSpPr>
            <a:spLocks noGrp="1"/>
          </p:cNvSpPr>
          <p:nvPr>
            <p:ph type="title"/>
          </p:nvPr>
        </p:nvSpPr>
        <p:spPr/>
        <p:txBody>
          <a:bodyPr/>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3F9F286B-724E-3D9E-063D-E8E8F8A6779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9F1B6EC5-35F6-EE71-47BC-56B3C594DCEC}"/>
              </a:ext>
            </a:extLst>
          </p:cNvPr>
          <p:cNvSpPr>
            <a:spLocks noGrp="1"/>
          </p:cNvSpPr>
          <p:nvPr>
            <p:ph type="dt" sz="half" idx="10"/>
          </p:nvPr>
        </p:nvSpPr>
        <p:spPr/>
        <p:txBody>
          <a:bodyPr/>
          <a:lstStyle/>
          <a:p>
            <a:r>
              <a:rPr lang="en-AU"/>
              <a:t>28/9/23</a:t>
            </a:r>
          </a:p>
        </p:txBody>
      </p:sp>
      <p:sp>
        <p:nvSpPr>
          <p:cNvPr id="5" name="Footer Placeholder 4">
            <a:extLst>
              <a:ext uri="{FF2B5EF4-FFF2-40B4-BE49-F238E27FC236}">
                <a16:creationId xmlns:a16="http://schemas.microsoft.com/office/drawing/2014/main" id="{9E48E13C-CE8A-EB01-4239-F06F7766901C}"/>
              </a:ext>
            </a:extLst>
          </p:cNvPr>
          <p:cNvSpPr>
            <a:spLocks noGrp="1"/>
          </p:cNvSpPr>
          <p:nvPr>
            <p:ph type="ftr" sz="quarter" idx="11"/>
          </p:nvPr>
        </p:nvSpPr>
        <p:spPr/>
        <p:txBody>
          <a:bodyPr/>
          <a:lstStyle/>
          <a:p>
            <a:r>
              <a:rPr lang="en-AU"/>
              <a:t>Instituted Lay Ministries  - Paul Mason</a:t>
            </a:r>
          </a:p>
        </p:txBody>
      </p:sp>
      <p:sp>
        <p:nvSpPr>
          <p:cNvPr id="6" name="Slide Number Placeholder 5">
            <a:extLst>
              <a:ext uri="{FF2B5EF4-FFF2-40B4-BE49-F238E27FC236}">
                <a16:creationId xmlns:a16="http://schemas.microsoft.com/office/drawing/2014/main" id="{61E6101B-689A-D911-7987-5E00EC2B8215}"/>
              </a:ext>
            </a:extLst>
          </p:cNvPr>
          <p:cNvSpPr>
            <a:spLocks noGrp="1"/>
          </p:cNvSpPr>
          <p:nvPr>
            <p:ph type="sldNum" sz="quarter" idx="12"/>
          </p:nvPr>
        </p:nvSpPr>
        <p:spPr/>
        <p:txBody>
          <a:bodyPr/>
          <a:lstStyle/>
          <a:p>
            <a:fld id="{D340504A-B97A-0E4B-BCA2-5E6FE9FD0983}" type="slidenum">
              <a:rPr lang="en-AU" smtClean="0"/>
              <a:t>‹#›</a:t>
            </a:fld>
            <a:endParaRPr lang="en-AU"/>
          </a:p>
        </p:txBody>
      </p:sp>
    </p:spTree>
    <p:extLst>
      <p:ext uri="{BB962C8B-B14F-4D97-AF65-F5344CB8AC3E}">
        <p14:creationId xmlns:p14="http://schemas.microsoft.com/office/powerpoint/2010/main" val="1394754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284A4A-5EE0-3B74-F31A-5E764FD6ECA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3C1086F6-CBFD-C906-8BC7-74D4CDADC38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D56D0534-8CD0-4D66-DF44-169038F2EAD6}"/>
              </a:ext>
            </a:extLst>
          </p:cNvPr>
          <p:cNvSpPr>
            <a:spLocks noGrp="1"/>
          </p:cNvSpPr>
          <p:nvPr>
            <p:ph type="dt" sz="half" idx="10"/>
          </p:nvPr>
        </p:nvSpPr>
        <p:spPr/>
        <p:txBody>
          <a:bodyPr/>
          <a:lstStyle/>
          <a:p>
            <a:r>
              <a:rPr lang="en-AU"/>
              <a:t>28/9/23</a:t>
            </a:r>
          </a:p>
        </p:txBody>
      </p:sp>
      <p:sp>
        <p:nvSpPr>
          <p:cNvPr id="5" name="Footer Placeholder 4">
            <a:extLst>
              <a:ext uri="{FF2B5EF4-FFF2-40B4-BE49-F238E27FC236}">
                <a16:creationId xmlns:a16="http://schemas.microsoft.com/office/drawing/2014/main" id="{249CBFD7-3545-A812-8673-2D59C0AD8076}"/>
              </a:ext>
            </a:extLst>
          </p:cNvPr>
          <p:cNvSpPr>
            <a:spLocks noGrp="1"/>
          </p:cNvSpPr>
          <p:nvPr>
            <p:ph type="ftr" sz="quarter" idx="11"/>
          </p:nvPr>
        </p:nvSpPr>
        <p:spPr/>
        <p:txBody>
          <a:bodyPr/>
          <a:lstStyle/>
          <a:p>
            <a:r>
              <a:rPr lang="en-AU"/>
              <a:t>Instituted Lay Ministries  - Paul Mason</a:t>
            </a:r>
          </a:p>
        </p:txBody>
      </p:sp>
      <p:sp>
        <p:nvSpPr>
          <p:cNvPr id="6" name="Slide Number Placeholder 5">
            <a:extLst>
              <a:ext uri="{FF2B5EF4-FFF2-40B4-BE49-F238E27FC236}">
                <a16:creationId xmlns:a16="http://schemas.microsoft.com/office/drawing/2014/main" id="{3D3560CF-0E86-B456-CF60-144EA42863C3}"/>
              </a:ext>
            </a:extLst>
          </p:cNvPr>
          <p:cNvSpPr>
            <a:spLocks noGrp="1"/>
          </p:cNvSpPr>
          <p:nvPr>
            <p:ph type="sldNum" sz="quarter" idx="12"/>
          </p:nvPr>
        </p:nvSpPr>
        <p:spPr/>
        <p:txBody>
          <a:bodyPr/>
          <a:lstStyle/>
          <a:p>
            <a:fld id="{D340504A-B97A-0E4B-BCA2-5E6FE9FD0983}" type="slidenum">
              <a:rPr lang="en-AU" smtClean="0"/>
              <a:t>‹#›</a:t>
            </a:fld>
            <a:endParaRPr lang="en-AU"/>
          </a:p>
        </p:txBody>
      </p:sp>
    </p:spTree>
    <p:extLst>
      <p:ext uri="{BB962C8B-B14F-4D97-AF65-F5344CB8AC3E}">
        <p14:creationId xmlns:p14="http://schemas.microsoft.com/office/powerpoint/2010/main" val="2929908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r>
              <a:rPr lang="en-AU"/>
              <a:t>28/9/23</a:t>
            </a:r>
            <a:endParaRPr lang="en-US"/>
          </a:p>
        </p:txBody>
      </p:sp>
      <p:sp>
        <p:nvSpPr>
          <p:cNvPr id="5" name="Footer Placeholder 4"/>
          <p:cNvSpPr>
            <a:spLocks noGrp="1"/>
          </p:cNvSpPr>
          <p:nvPr>
            <p:ph type="ftr" sz="quarter" idx="11"/>
          </p:nvPr>
        </p:nvSpPr>
        <p:spPr/>
        <p:txBody>
          <a:bodyPr/>
          <a:lstStyle/>
          <a:p>
            <a:r>
              <a:rPr lang="en-US"/>
              <a:t>Instituted Lay Ministries  - Paul Mason</a:t>
            </a:r>
          </a:p>
        </p:txBody>
      </p:sp>
      <p:sp>
        <p:nvSpPr>
          <p:cNvPr id="6" name="Slide Number Placeholder 5"/>
          <p:cNvSpPr>
            <a:spLocks noGrp="1"/>
          </p:cNvSpPr>
          <p:nvPr>
            <p:ph type="sldNum" sz="quarter" idx="12"/>
          </p:nvPr>
        </p:nvSpPr>
        <p:spPr/>
        <p:txBody>
          <a:bodyPr/>
          <a:lstStyle/>
          <a:p>
            <a:fld id="{E99AA383-1F75-AC41-9A90-92DB078145F6}" type="slidenum">
              <a:rPr lang="en-US" smtClean="0"/>
              <a:t>‹#›</a:t>
            </a:fld>
            <a:endParaRPr lang="en-US"/>
          </a:p>
        </p:txBody>
      </p:sp>
    </p:spTree>
    <p:extLst>
      <p:ext uri="{BB962C8B-B14F-4D97-AF65-F5344CB8AC3E}">
        <p14:creationId xmlns:p14="http://schemas.microsoft.com/office/powerpoint/2010/main" val="395701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r>
              <a:rPr lang="en-AU"/>
              <a:t>28/9/23</a:t>
            </a:r>
            <a:endParaRPr lang="en-US"/>
          </a:p>
        </p:txBody>
      </p:sp>
      <p:sp>
        <p:nvSpPr>
          <p:cNvPr id="6" name="Footer Placeholder 5"/>
          <p:cNvSpPr>
            <a:spLocks noGrp="1"/>
          </p:cNvSpPr>
          <p:nvPr>
            <p:ph type="ftr" sz="quarter" idx="11"/>
          </p:nvPr>
        </p:nvSpPr>
        <p:spPr/>
        <p:txBody>
          <a:bodyPr/>
          <a:lstStyle/>
          <a:p>
            <a:r>
              <a:rPr lang="en-US"/>
              <a:t>Instituted Lay Ministries  - Paul Mason</a:t>
            </a:r>
          </a:p>
        </p:txBody>
      </p:sp>
      <p:sp>
        <p:nvSpPr>
          <p:cNvPr id="7" name="Slide Number Placeholder 6"/>
          <p:cNvSpPr>
            <a:spLocks noGrp="1"/>
          </p:cNvSpPr>
          <p:nvPr>
            <p:ph type="sldNum" sz="quarter" idx="12"/>
          </p:nvPr>
        </p:nvSpPr>
        <p:spPr/>
        <p:txBody>
          <a:bodyPr/>
          <a:lstStyle/>
          <a:p>
            <a:fld id="{E99AA383-1F75-AC41-9A90-92DB078145F6}" type="slidenum">
              <a:rPr lang="en-US" smtClean="0"/>
              <a:t>‹#›</a:t>
            </a:fld>
            <a:endParaRPr lang="en-US"/>
          </a:p>
        </p:txBody>
      </p:sp>
    </p:spTree>
    <p:extLst>
      <p:ext uri="{BB962C8B-B14F-4D97-AF65-F5344CB8AC3E}">
        <p14:creationId xmlns:p14="http://schemas.microsoft.com/office/powerpoint/2010/main" val="9480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r>
              <a:rPr lang="en-AU"/>
              <a:t>28/9/23</a:t>
            </a:r>
            <a:endParaRPr lang="en-US"/>
          </a:p>
        </p:txBody>
      </p:sp>
      <p:sp>
        <p:nvSpPr>
          <p:cNvPr id="8" name="Footer Placeholder 7"/>
          <p:cNvSpPr>
            <a:spLocks noGrp="1"/>
          </p:cNvSpPr>
          <p:nvPr>
            <p:ph type="ftr" sz="quarter" idx="11"/>
          </p:nvPr>
        </p:nvSpPr>
        <p:spPr/>
        <p:txBody>
          <a:bodyPr/>
          <a:lstStyle/>
          <a:p>
            <a:r>
              <a:rPr lang="en-US"/>
              <a:t>Instituted Lay Ministries  - Paul Mason</a:t>
            </a:r>
          </a:p>
        </p:txBody>
      </p:sp>
      <p:sp>
        <p:nvSpPr>
          <p:cNvPr id="9" name="Slide Number Placeholder 8"/>
          <p:cNvSpPr>
            <a:spLocks noGrp="1"/>
          </p:cNvSpPr>
          <p:nvPr>
            <p:ph type="sldNum" sz="quarter" idx="12"/>
          </p:nvPr>
        </p:nvSpPr>
        <p:spPr/>
        <p:txBody>
          <a:bodyPr/>
          <a:lstStyle/>
          <a:p>
            <a:fld id="{E99AA383-1F75-AC41-9A90-92DB078145F6}" type="slidenum">
              <a:rPr lang="en-US" smtClean="0"/>
              <a:t>‹#›</a:t>
            </a:fld>
            <a:endParaRPr lang="en-US"/>
          </a:p>
        </p:txBody>
      </p:sp>
    </p:spTree>
    <p:extLst>
      <p:ext uri="{BB962C8B-B14F-4D97-AF65-F5344CB8AC3E}">
        <p14:creationId xmlns:p14="http://schemas.microsoft.com/office/powerpoint/2010/main" val="2289604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r>
              <a:rPr lang="en-AU"/>
              <a:t>28/9/23</a:t>
            </a:r>
            <a:endParaRPr lang="en-US"/>
          </a:p>
        </p:txBody>
      </p:sp>
      <p:sp>
        <p:nvSpPr>
          <p:cNvPr id="4" name="Footer Placeholder 3"/>
          <p:cNvSpPr>
            <a:spLocks noGrp="1"/>
          </p:cNvSpPr>
          <p:nvPr>
            <p:ph type="ftr" sz="quarter" idx="11"/>
          </p:nvPr>
        </p:nvSpPr>
        <p:spPr/>
        <p:txBody>
          <a:bodyPr/>
          <a:lstStyle/>
          <a:p>
            <a:r>
              <a:rPr lang="en-US"/>
              <a:t>Instituted Lay Ministries  - Paul Mason</a:t>
            </a:r>
          </a:p>
        </p:txBody>
      </p:sp>
      <p:sp>
        <p:nvSpPr>
          <p:cNvPr id="5" name="Slide Number Placeholder 4"/>
          <p:cNvSpPr>
            <a:spLocks noGrp="1"/>
          </p:cNvSpPr>
          <p:nvPr>
            <p:ph type="sldNum" sz="quarter" idx="12"/>
          </p:nvPr>
        </p:nvSpPr>
        <p:spPr/>
        <p:txBody>
          <a:bodyPr/>
          <a:lstStyle/>
          <a:p>
            <a:fld id="{E99AA383-1F75-AC41-9A90-92DB078145F6}" type="slidenum">
              <a:rPr lang="en-US" smtClean="0"/>
              <a:t>‹#›</a:t>
            </a:fld>
            <a:endParaRPr lang="en-US"/>
          </a:p>
        </p:txBody>
      </p:sp>
    </p:spTree>
    <p:extLst>
      <p:ext uri="{BB962C8B-B14F-4D97-AF65-F5344CB8AC3E}">
        <p14:creationId xmlns:p14="http://schemas.microsoft.com/office/powerpoint/2010/main" val="1152401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AU"/>
              <a:t>28/9/23</a:t>
            </a:r>
            <a:endParaRPr lang="en-US"/>
          </a:p>
        </p:txBody>
      </p:sp>
      <p:sp>
        <p:nvSpPr>
          <p:cNvPr id="3" name="Footer Placeholder 2"/>
          <p:cNvSpPr>
            <a:spLocks noGrp="1"/>
          </p:cNvSpPr>
          <p:nvPr>
            <p:ph type="ftr" sz="quarter" idx="11"/>
          </p:nvPr>
        </p:nvSpPr>
        <p:spPr/>
        <p:txBody>
          <a:bodyPr/>
          <a:lstStyle/>
          <a:p>
            <a:r>
              <a:rPr lang="en-US"/>
              <a:t>Instituted Lay Ministries  - Paul Mason</a:t>
            </a:r>
          </a:p>
        </p:txBody>
      </p:sp>
      <p:sp>
        <p:nvSpPr>
          <p:cNvPr id="4" name="Slide Number Placeholder 3"/>
          <p:cNvSpPr>
            <a:spLocks noGrp="1"/>
          </p:cNvSpPr>
          <p:nvPr>
            <p:ph type="sldNum" sz="quarter" idx="12"/>
          </p:nvPr>
        </p:nvSpPr>
        <p:spPr/>
        <p:txBody>
          <a:bodyPr/>
          <a:lstStyle/>
          <a:p>
            <a:fld id="{E99AA383-1F75-AC41-9A90-92DB078145F6}" type="slidenum">
              <a:rPr lang="en-US" smtClean="0"/>
              <a:t>‹#›</a:t>
            </a:fld>
            <a:endParaRPr lang="en-US"/>
          </a:p>
        </p:txBody>
      </p:sp>
    </p:spTree>
    <p:extLst>
      <p:ext uri="{BB962C8B-B14F-4D97-AF65-F5344CB8AC3E}">
        <p14:creationId xmlns:p14="http://schemas.microsoft.com/office/powerpoint/2010/main" val="610554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r>
              <a:rPr lang="en-AU"/>
              <a:t>28/9/23</a:t>
            </a:r>
            <a:endParaRPr lang="en-US"/>
          </a:p>
        </p:txBody>
      </p:sp>
      <p:sp>
        <p:nvSpPr>
          <p:cNvPr id="6" name="Footer Placeholder 5"/>
          <p:cNvSpPr>
            <a:spLocks noGrp="1"/>
          </p:cNvSpPr>
          <p:nvPr>
            <p:ph type="ftr" sz="quarter" idx="11"/>
          </p:nvPr>
        </p:nvSpPr>
        <p:spPr/>
        <p:txBody>
          <a:bodyPr/>
          <a:lstStyle/>
          <a:p>
            <a:r>
              <a:rPr lang="en-US"/>
              <a:t>Instituted Lay Ministries  - Paul Mason</a:t>
            </a:r>
          </a:p>
        </p:txBody>
      </p:sp>
      <p:sp>
        <p:nvSpPr>
          <p:cNvPr id="7" name="Slide Number Placeholder 6"/>
          <p:cNvSpPr>
            <a:spLocks noGrp="1"/>
          </p:cNvSpPr>
          <p:nvPr>
            <p:ph type="sldNum" sz="quarter" idx="12"/>
          </p:nvPr>
        </p:nvSpPr>
        <p:spPr/>
        <p:txBody>
          <a:bodyPr/>
          <a:lstStyle/>
          <a:p>
            <a:fld id="{E99AA383-1F75-AC41-9A90-92DB078145F6}" type="slidenum">
              <a:rPr lang="en-US" smtClean="0"/>
              <a:t>‹#›</a:t>
            </a:fld>
            <a:endParaRPr lang="en-US"/>
          </a:p>
        </p:txBody>
      </p:sp>
    </p:spTree>
    <p:extLst>
      <p:ext uri="{BB962C8B-B14F-4D97-AF65-F5344CB8AC3E}">
        <p14:creationId xmlns:p14="http://schemas.microsoft.com/office/powerpoint/2010/main" val="2366281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r>
              <a:rPr lang="en-AU"/>
              <a:t>28/9/23</a:t>
            </a:r>
            <a:endParaRPr lang="en-US"/>
          </a:p>
        </p:txBody>
      </p:sp>
      <p:sp>
        <p:nvSpPr>
          <p:cNvPr id="6" name="Footer Placeholder 5"/>
          <p:cNvSpPr>
            <a:spLocks noGrp="1"/>
          </p:cNvSpPr>
          <p:nvPr>
            <p:ph type="ftr" sz="quarter" idx="11"/>
          </p:nvPr>
        </p:nvSpPr>
        <p:spPr/>
        <p:txBody>
          <a:bodyPr/>
          <a:lstStyle/>
          <a:p>
            <a:r>
              <a:rPr lang="en-US"/>
              <a:t>Instituted Lay Ministries  - Paul Mason</a:t>
            </a:r>
          </a:p>
        </p:txBody>
      </p:sp>
      <p:sp>
        <p:nvSpPr>
          <p:cNvPr id="7" name="Slide Number Placeholder 6"/>
          <p:cNvSpPr>
            <a:spLocks noGrp="1"/>
          </p:cNvSpPr>
          <p:nvPr>
            <p:ph type="sldNum" sz="quarter" idx="12"/>
          </p:nvPr>
        </p:nvSpPr>
        <p:spPr/>
        <p:txBody>
          <a:bodyPr/>
          <a:lstStyle/>
          <a:p>
            <a:fld id="{E99AA383-1F75-AC41-9A90-92DB078145F6}" type="slidenum">
              <a:rPr lang="en-US" smtClean="0"/>
              <a:t>‹#›</a:t>
            </a:fld>
            <a:endParaRPr lang="en-US"/>
          </a:p>
        </p:txBody>
      </p:sp>
    </p:spTree>
    <p:extLst>
      <p:ext uri="{BB962C8B-B14F-4D97-AF65-F5344CB8AC3E}">
        <p14:creationId xmlns:p14="http://schemas.microsoft.com/office/powerpoint/2010/main" val="711287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a:t>28/9/23</a:t>
            </a:r>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Instituted Lay Ministries  - Paul Mason</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9AA383-1F75-AC41-9A90-92DB078145F6}" type="slidenum">
              <a:rPr lang="en-US" smtClean="0"/>
              <a:t>‹#›</a:t>
            </a:fld>
            <a:endParaRPr lang="en-US"/>
          </a:p>
        </p:txBody>
      </p:sp>
    </p:spTree>
    <p:extLst>
      <p:ext uri="{BB962C8B-B14F-4D97-AF65-F5344CB8AC3E}">
        <p14:creationId xmlns:p14="http://schemas.microsoft.com/office/powerpoint/2010/main" val="32895217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DE9AB7-86E8-5543-9F1A-E1A6D229BD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AU"/>
          </a:p>
        </p:txBody>
      </p:sp>
      <p:sp>
        <p:nvSpPr>
          <p:cNvPr id="3" name="Text Placeholder 2">
            <a:extLst>
              <a:ext uri="{FF2B5EF4-FFF2-40B4-BE49-F238E27FC236}">
                <a16:creationId xmlns:a16="http://schemas.microsoft.com/office/drawing/2014/main" id="{07E77CED-6378-B86B-9890-8194C8F633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ADCAB211-2E6E-2D19-29AC-4D08DF9908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a:t>28/9/23</a:t>
            </a:r>
          </a:p>
        </p:txBody>
      </p:sp>
      <p:sp>
        <p:nvSpPr>
          <p:cNvPr id="5" name="Footer Placeholder 4">
            <a:extLst>
              <a:ext uri="{FF2B5EF4-FFF2-40B4-BE49-F238E27FC236}">
                <a16:creationId xmlns:a16="http://schemas.microsoft.com/office/drawing/2014/main" id="{08B20AC8-77F4-FCA2-8B63-21DB26ADFC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a:t>Instituted Lay Ministries  - Paul Mason</a:t>
            </a:r>
          </a:p>
        </p:txBody>
      </p:sp>
      <p:sp>
        <p:nvSpPr>
          <p:cNvPr id="6" name="Slide Number Placeholder 5">
            <a:extLst>
              <a:ext uri="{FF2B5EF4-FFF2-40B4-BE49-F238E27FC236}">
                <a16:creationId xmlns:a16="http://schemas.microsoft.com/office/drawing/2014/main" id="{00EA4FE8-5C37-8273-C04B-0B666849AF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40504A-B97A-0E4B-BCA2-5E6FE9FD0983}" type="slidenum">
              <a:rPr lang="en-AU" smtClean="0"/>
              <a:t>‹#›</a:t>
            </a:fld>
            <a:endParaRPr lang="en-AU"/>
          </a:p>
        </p:txBody>
      </p:sp>
    </p:spTree>
    <p:extLst>
      <p:ext uri="{BB962C8B-B14F-4D97-AF65-F5344CB8AC3E}">
        <p14:creationId xmlns:p14="http://schemas.microsoft.com/office/powerpoint/2010/main" val="21486983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vatican.va/roman_curia/congregations/cevang/documents/rc_con_cevang_doc_19971203_cath_en.html" TargetMode="External"/><Relationship Id="rId2" Type="http://schemas.openxmlformats.org/officeDocument/2006/relationships/hyperlink" Target="https://press.vatican.va/content/salastampa/en/bollettino/pubblico/2021/12/13/211213f.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vatican.va/content/francesco/en/messages/pont-messages/2022/documents/20220815-messaggio-ministeria-quaedam.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277BD-E238-BA91-E2C5-4FC97772127F}"/>
              </a:ext>
            </a:extLst>
          </p:cNvPr>
          <p:cNvSpPr>
            <a:spLocks noGrp="1"/>
          </p:cNvSpPr>
          <p:nvPr>
            <p:ph type="ctrTitle"/>
          </p:nvPr>
        </p:nvSpPr>
        <p:spPr/>
        <p:txBody>
          <a:bodyPr>
            <a:normAutofit fontScale="90000"/>
          </a:bodyPr>
          <a:lstStyle/>
          <a:p>
            <a:r>
              <a:rPr lang="en-AU" dirty="0"/>
              <a:t>Implementing Pope Francis’ Vision for Instituted Lay Ministries</a:t>
            </a:r>
          </a:p>
        </p:txBody>
      </p:sp>
      <p:sp>
        <p:nvSpPr>
          <p:cNvPr id="3" name="Subtitle 2">
            <a:extLst>
              <a:ext uri="{FF2B5EF4-FFF2-40B4-BE49-F238E27FC236}">
                <a16:creationId xmlns:a16="http://schemas.microsoft.com/office/drawing/2014/main" id="{8E5EF6C4-6F66-1404-2780-00C8EBB3A790}"/>
              </a:ext>
            </a:extLst>
          </p:cNvPr>
          <p:cNvSpPr>
            <a:spLocks noGrp="1"/>
          </p:cNvSpPr>
          <p:nvPr>
            <p:ph type="subTitle" idx="1"/>
          </p:nvPr>
        </p:nvSpPr>
        <p:spPr/>
        <p:txBody>
          <a:bodyPr/>
          <a:lstStyle/>
          <a:p>
            <a:r>
              <a:rPr lang="en-AU" dirty="0"/>
              <a:t>Paul Mason</a:t>
            </a:r>
          </a:p>
        </p:txBody>
      </p:sp>
    </p:spTree>
    <p:extLst>
      <p:ext uri="{BB962C8B-B14F-4D97-AF65-F5344CB8AC3E}">
        <p14:creationId xmlns:p14="http://schemas.microsoft.com/office/powerpoint/2010/main" val="1886930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89D3F-C7F3-29ED-1945-8D21E9D4485E}"/>
              </a:ext>
            </a:extLst>
          </p:cNvPr>
          <p:cNvSpPr>
            <a:spLocks noGrp="1"/>
          </p:cNvSpPr>
          <p:nvPr>
            <p:ph type="title"/>
          </p:nvPr>
        </p:nvSpPr>
        <p:spPr/>
        <p:txBody>
          <a:bodyPr>
            <a:normAutofit/>
          </a:bodyPr>
          <a:lstStyle/>
          <a:p>
            <a:r>
              <a:rPr lang="en-AU" dirty="0"/>
              <a:t>The Vision of Vatican II &amp; Francis for Instituted Lectors</a:t>
            </a:r>
          </a:p>
        </p:txBody>
      </p:sp>
      <p:sp>
        <p:nvSpPr>
          <p:cNvPr id="3" name="Content Placeholder 2">
            <a:extLst>
              <a:ext uri="{FF2B5EF4-FFF2-40B4-BE49-F238E27FC236}">
                <a16:creationId xmlns:a16="http://schemas.microsoft.com/office/drawing/2014/main" id="{0EB5A661-C06E-BE24-1B67-4D02A204BB96}"/>
              </a:ext>
            </a:extLst>
          </p:cNvPr>
          <p:cNvSpPr>
            <a:spLocks noGrp="1"/>
          </p:cNvSpPr>
          <p:nvPr>
            <p:ph idx="1"/>
          </p:nvPr>
        </p:nvSpPr>
        <p:spPr/>
        <p:txBody>
          <a:bodyPr>
            <a:normAutofit/>
          </a:bodyPr>
          <a:lstStyle/>
          <a:p>
            <a:r>
              <a:rPr lang="en-AU" b="0" u="none" strike="noStrike" dirty="0">
                <a:solidFill>
                  <a:srgbClr val="000000"/>
                </a:solidFill>
                <a:effectLst/>
              </a:rPr>
              <a:t>Role of Lector </a:t>
            </a:r>
            <a:r>
              <a:rPr lang="en-AU" b="0" i="1" u="none" strike="noStrike" dirty="0">
                <a:solidFill>
                  <a:srgbClr val="000000"/>
                </a:solidFill>
                <a:effectLst/>
              </a:rPr>
              <a:t>(</a:t>
            </a:r>
            <a:r>
              <a:rPr lang="en-AU" b="0" i="1" u="none" strike="noStrike" dirty="0" err="1">
                <a:solidFill>
                  <a:srgbClr val="000000"/>
                </a:solidFill>
                <a:effectLst/>
              </a:rPr>
              <a:t>Ministeria</a:t>
            </a:r>
            <a:r>
              <a:rPr lang="en-AU" b="0" i="1" u="none" strike="noStrike" dirty="0">
                <a:solidFill>
                  <a:srgbClr val="000000"/>
                </a:solidFill>
                <a:effectLst/>
              </a:rPr>
              <a:t> </a:t>
            </a:r>
            <a:r>
              <a:rPr lang="en-AU" b="0" i="1" u="none" strike="noStrike" dirty="0" err="1">
                <a:solidFill>
                  <a:srgbClr val="000000"/>
                </a:solidFill>
                <a:effectLst/>
              </a:rPr>
              <a:t>Quaedam</a:t>
            </a:r>
            <a:r>
              <a:rPr lang="en-AU" b="0" i="1" u="none" strike="noStrike" dirty="0">
                <a:solidFill>
                  <a:srgbClr val="000000"/>
                </a:solidFill>
                <a:effectLst/>
              </a:rPr>
              <a:t>, 5) </a:t>
            </a:r>
          </a:p>
          <a:p>
            <a:pPr lvl="1"/>
            <a:r>
              <a:rPr lang="en-AU" b="0" i="0" u="none" strike="noStrike" dirty="0">
                <a:solidFill>
                  <a:srgbClr val="000000"/>
                </a:solidFill>
                <a:effectLst/>
              </a:rPr>
              <a:t>proclaim the readings from sacred Scripture, except for the gospel in the Mass and other sacred celebrations; </a:t>
            </a:r>
          </a:p>
          <a:p>
            <a:pPr lvl="1"/>
            <a:r>
              <a:rPr lang="en-AU" b="0" i="0" u="none" strike="noStrike" dirty="0">
                <a:solidFill>
                  <a:srgbClr val="000000"/>
                </a:solidFill>
                <a:effectLst/>
              </a:rPr>
              <a:t>recite the psalm between the readings when there is no psalmist; </a:t>
            </a:r>
          </a:p>
          <a:p>
            <a:pPr lvl="1"/>
            <a:r>
              <a:rPr lang="en-AU" b="0" i="0" u="none" strike="noStrike" dirty="0">
                <a:solidFill>
                  <a:srgbClr val="000000"/>
                </a:solidFill>
                <a:effectLst/>
              </a:rPr>
              <a:t>present the intentions for the general intercessions in the absence of a deacon or cantor; </a:t>
            </a:r>
          </a:p>
          <a:p>
            <a:pPr lvl="1"/>
            <a:r>
              <a:rPr lang="en-AU" b="0" i="0" u="none" strike="noStrike" dirty="0">
                <a:solidFill>
                  <a:srgbClr val="000000"/>
                </a:solidFill>
                <a:effectLst/>
              </a:rPr>
              <a:t>direct the singing and the participation by the faithful; </a:t>
            </a:r>
          </a:p>
          <a:p>
            <a:pPr lvl="1"/>
            <a:r>
              <a:rPr lang="en-AU" b="0" i="0" u="none" strike="noStrike" dirty="0">
                <a:solidFill>
                  <a:srgbClr val="000000"/>
                </a:solidFill>
                <a:effectLst/>
              </a:rPr>
              <a:t>instruct the faithful for the worthy reception of the sacraments. </a:t>
            </a:r>
          </a:p>
          <a:p>
            <a:pPr lvl="2"/>
            <a:r>
              <a:rPr lang="en-AU" b="0" i="0" u="none" strike="noStrike" dirty="0">
                <a:solidFill>
                  <a:srgbClr val="000000"/>
                </a:solidFill>
                <a:effectLst/>
              </a:rPr>
              <a:t>may also, insofar as may be necessary, take care of preparing other faithful who are appointed on a temporary basis to read the Scriptures in liturgical celebrations. </a:t>
            </a:r>
            <a:endParaRPr lang="en-AU" dirty="0"/>
          </a:p>
        </p:txBody>
      </p:sp>
      <p:sp>
        <p:nvSpPr>
          <p:cNvPr id="4" name="Date Placeholder 3">
            <a:extLst>
              <a:ext uri="{FF2B5EF4-FFF2-40B4-BE49-F238E27FC236}">
                <a16:creationId xmlns:a16="http://schemas.microsoft.com/office/drawing/2014/main" id="{7BF47B9D-8464-3112-1C19-3AC062C6EA5F}"/>
              </a:ext>
            </a:extLst>
          </p:cNvPr>
          <p:cNvSpPr>
            <a:spLocks noGrp="1"/>
          </p:cNvSpPr>
          <p:nvPr>
            <p:ph type="dt" sz="half" idx="10"/>
          </p:nvPr>
        </p:nvSpPr>
        <p:spPr/>
        <p:txBody>
          <a:bodyPr/>
          <a:lstStyle/>
          <a:p>
            <a:r>
              <a:rPr lang="en-AU"/>
              <a:t>28/9/23</a:t>
            </a:r>
            <a:endParaRPr lang="en-US"/>
          </a:p>
        </p:txBody>
      </p:sp>
      <p:sp>
        <p:nvSpPr>
          <p:cNvPr id="5" name="Footer Placeholder 4">
            <a:extLst>
              <a:ext uri="{FF2B5EF4-FFF2-40B4-BE49-F238E27FC236}">
                <a16:creationId xmlns:a16="http://schemas.microsoft.com/office/drawing/2014/main" id="{435A4F80-7C5F-C389-D21C-38DCC786AF3A}"/>
              </a:ext>
            </a:extLst>
          </p:cNvPr>
          <p:cNvSpPr>
            <a:spLocks noGrp="1"/>
          </p:cNvSpPr>
          <p:nvPr>
            <p:ph type="ftr" sz="quarter" idx="11"/>
          </p:nvPr>
        </p:nvSpPr>
        <p:spPr/>
        <p:txBody>
          <a:bodyPr/>
          <a:lstStyle/>
          <a:p>
            <a:r>
              <a:rPr lang="en-US"/>
              <a:t>Instituted Lay Ministries  - Paul Mason</a:t>
            </a:r>
          </a:p>
        </p:txBody>
      </p:sp>
      <p:sp>
        <p:nvSpPr>
          <p:cNvPr id="6" name="Slide Number Placeholder 5">
            <a:extLst>
              <a:ext uri="{FF2B5EF4-FFF2-40B4-BE49-F238E27FC236}">
                <a16:creationId xmlns:a16="http://schemas.microsoft.com/office/drawing/2014/main" id="{93D2093A-B0B1-8239-1BCE-CA09433A9EF7}"/>
              </a:ext>
            </a:extLst>
          </p:cNvPr>
          <p:cNvSpPr>
            <a:spLocks noGrp="1"/>
          </p:cNvSpPr>
          <p:nvPr>
            <p:ph type="sldNum" sz="quarter" idx="12"/>
          </p:nvPr>
        </p:nvSpPr>
        <p:spPr/>
        <p:txBody>
          <a:bodyPr/>
          <a:lstStyle/>
          <a:p>
            <a:fld id="{E99AA383-1F75-AC41-9A90-92DB078145F6}" type="slidenum">
              <a:rPr lang="en-US" smtClean="0"/>
              <a:t>10</a:t>
            </a:fld>
            <a:endParaRPr lang="en-US"/>
          </a:p>
        </p:txBody>
      </p:sp>
    </p:spTree>
    <p:extLst>
      <p:ext uri="{BB962C8B-B14F-4D97-AF65-F5344CB8AC3E}">
        <p14:creationId xmlns:p14="http://schemas.microsoft.com/office/powerpoint/2010/main" val="660516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91551-0913-E0EE-38C7-73DF40F2281C}"/>
              </a:ext>
            </a:extLst>
          </p:cNvPr>
          <p:cNvSpPr>
            <a:spLocks noGrp="1"/>
          </p:cNvSpPr>
          <p:nvPr>
            <p:ph type="title"/>
          </p:nvPr>
        </p:nvSpPr>
        <p:spPr/>
        <p:txBody>
          <a:bodyPr/>
          <a:lstStyle/>
          <a:p>
            <a:r>
              <a:rPr lang="en-AU" dirty="0"/>
              <a:t>Tradition of </a:t>
            </a:r>
            <a:r>
              <a:rPr lang="en-AU" i="1" dirty="0"/>
              <a:t>Lector</a:t>
            </a:r>
            <a:r>
              <a:rPr lang="en-AU" dirty="0"/>
              <a:t> in Singing</a:t>
            </a:r>
            <a:br>
              <a:rPr lang="en-AU" dirty="0"/>
            </a:br>
            <a:r>
              <a:rPr lang="en-AU" sz="2000" dirty="0"/>
              <a:t>cf. APMN Newsletters, vol 12, issues 3 and 4 “The Responsorial Psalm: History , Meaning and Liturgical Use,” by Paul Mason </a:t>
            </a:r>
          </a:p>
        </p:txBody>
      </p:sp>
      <p:sp>
        <p:nvSpPr>
          <p:cNvPr id="3" name="Content Placeholder 2">
            <a:extLst>
              <a:ext uri="{FF2B5EF4-FFF2-40B4-BE49-F238E27FC236}">
                <a16:creationId xmlns:a16="http://schemas.microsoft.com/office/drawing/2014/main" id="{9DF40D61-E0D6-9195-3D51-919D487E920D}"/>
              </a:ext>
            </a:extLst>
          </p:cNvPr>
          <p:cNvSpPr>
            <a:spLocks noGrp="1"/>
          </p:cNvSpPr>
          <p:nvPr>
            <p:ph idx="1"/>
          </p:nvPr>
        </p:nvSpPr>
        <p:spPr>
          <a:xfrm>
            <a:off x="838200" y="1825625"/>
            <a:ext cx="9099884" cy="4351338"/>
          </a:xfrm>
        </p:spPr>
        <p:txBody>
          <a:bodyPr/>
          <a:lstStyle/>
          <a:p>
            <a:pPr marL="0" indent="0">
              <a:buNone/>
            </a:pPr>
            <a:r>
              <a:rPr lang="en-AU" dirty="0"/>
              <a:t>“Tertullian never uses the word </a:t>
            </a:r>
            <a:r>
              <a:rPr lang="en-AU" i="1" dirty="0"/>
              <a:t>Cantor </a:t>
            </a:r>
            <a:r>
              <a:rPr lang="en-AU" dirty="0"/>
              <a:t>as a title of office …. For the first signs of Christian ritual song being configured into ministry, one should look to the readers, or </a:t>
            </a:r>
            <a:r>
              <a:rPr lang="en-AU" i="1" dirty="0" err="1"/>
              <a:t>lectores</a:t>
            </a:r>
            <a:r>
              <a:rPr lang="en-AU" i="1" dirty="0"/>
              <a:t>.” </a:t>
            </a:r>
            <a:r>
              <a:rPr lang="en-AU" dirty="0"/>
              <a:t>(p71)</a:t>
            </a:r>
          </a:p>
          <a:p>
            <a:pPr marL="0" indent="0">
              <a:buNone/>
            </a:pPr>
            <a:r>
              <a:rPr lang="en-AU" dirty="0"/>
              <a:t>“The office of reader already existed in some African churches by the year 200, under a Latin not a Greek name, </a:t>
            </a:r>
            <a:r>
              <a:rPr lang="en-AU" i="1" dirty="0"/>
              <a:t>Lector. … </a:t>
            </a:r>
            <a:r>
              <a:rPr lang="en-AU" dirty="0"/>
              <a:t>Tertullian regarded it as an established ministry of the mainstream Church.” (p104)</a:t>
            </a:r>
          </a:p>
          <a:p>
            <a:pPr marL="0" indent="0">
              <a:buNone/>
            </a:pPr>
            <a:r>
              <a:rPr lang="en-AU" dirty="0"/>
              <a:t>Christopher Page’s 692 page book is devoted to these singers.</a:t>
            </a:r>
          </a:p>
        </p:txBody>
      </p:sp>
      <p:sp>
        <p:nvSpPr>
          <p:cNvPr id="4" name="Date Placeholder 3">
            <a:extLst>
              <a:ext uri="{FF2B5EF4-FFF2-40B4-BE49-F238E27FC236}">
                <a16:creationId xmlns:a16="http://schemas.microsoft.com/office/drawing/2014/main" id="{763A1613-A514-DE51-627F-9B1E1EA85DAF}"/>
              </a:ext>
            </a:extLst>
          </p:cNvPr>
          <p:cNvSpPr>
            <a:spLocks noGrp="1"/>
          </p:cNvSpPr>
          <p:nvPr>
            <p:ph type="dt" sz="half" idx="10"/>
          </p:nvPr>
        </p:nvSpPr>
        <p:spPr/>
        <p:txBody>
          <a:bodyPr/>
          <a:lstStyle/>
          <a:p>
            <a:r>
              <a:rPr lang="en-AU"/>
              <a:t>28/9/23</a:t>
            </a:r>
            <a:endParaRPr lang="en-US"/>
          </a:p>
        </p:txBody>
      </p:sp>
      <p:sp>
        <p:nvSpPr>
          <p:cNvPr id="5" name="Footer Placeholder 4">
            <a:extLst>
              <a:ext uri="{FF2B5EF4-FFF2-40B4-BE49-F238E27FC236}">
                <a16:creationId xmlns:a16="http://schemas.microsoft.com/office/drawing/2014/main" id="{51AED540-5907-C323-D097-78B4C24B8974}"/>
              </a:ext>
            </a:extLst>
          </p:cNvPr>
          <p:cNvSpPr>
            <a:spLocks noGrp="1"/>
          </p:cNvSpPr>
          <p:nvPr>
            <p:ph type="ftr" sz="quarter" idx="11"/>
          </p:nvPr>
        </p:nvSpPr>
        <p:spPr/>
        <p:txBody>
          <a:bodyPr/>
          <a:lstStyle/>
          <a:p>
            <a:r>
              <a:rPr lang="en-US"/>
              <a:t>Instituted Lay Ministries  - Paul Mason</a:t>
            </a:r>
          </a:p>
        </p:txBody>
      </p:sp>
      <p:sp>
        <p:nvSpPr>
          <p:cNvPr id="6" name="Slide Number Placeholder 5">
            <a:extLst>
              <a:ext uri="{FF2B5EF4-FFF2-40B4-BE49-F238E27FC236}">
                <a16:creationId xmlns:a16="http://schemas.microsoft.com/office/drawing/2014/main" id="{509996B2-6192-EE63-2DEF-C3BF96D8B3F4}"/>
              </a:ext>
            </a:extLst>
          </p:cNvPr>
          <p:cNvSpPr>
            <a:spLocks noGrp="1"/>
          </p:cNvSpPr>
          <p:nvPr>
            <p:ph type="sldNum" sz="quarter" idx="12"/>
          </p:nvPr>
        </p:nvSpPr>
        <p:spPr/>
        <p:txBody>
          <a:bodyPr/>
          <a:lstStyle/>
          <a:p>
            <a:fld id="{E99AA383-1F75-AC41-9A90-92DB078145F6}" type="slidenum">
              <a:rPr lang="en-US" smtClean="0"/>
              <a:t>11</a:t>
            </a:fld>
            <a:endParaRPr lang="en-US"/>
          </a:p>
        </p:txBody>
      </p:sp>
      <p:pic>
        <p:nvPicPr>
          <p:cNvPr id="8" name="Picture 7" descr="A close-up of a person's face&#10;&#10;Description automatically generated">
            <a:extLst>
              <a:ext uri="{FF2B5EF4-FFF2-40B4-BE49-F238E27FC236}">
                <a16:creationId xmlns:a16="http://schemas.microsoft.com/office/drawing/2014/main" id="{7B0AB641-3B16-54E5-49D4-6A42B6833B34}"/>
              </a:ext>
            </a:extLst>
          </p:cNvPr>
          <p:cNvPicPr>
            <a:picLocks noChangeAspect="1"/>
          </p:cNvPicPr>
          <p:nvPr/>
        </p:nvPicPr>
        <p:blipFill>
          <a:blip r:embed="rId2"/>
          <a:stretch>
            <a:fillRect/>
          </a:stretch>
        </p:blipFill>
        <p:spPr>
          <a:xfrm>
            <a:off x="9816097" y="2167021"/>
            <a:ext cx="2016608" cy="2717800"/>
          </a:xfrm>
          <a:prstGeom prst="rect">
            <a:avLst/>
          </a:prstGeom>
        </p:spPr>
      </p:pic>
    </p:spTree>
    <p:extLst>
      <p:ext uri="{BB962C8B-B14F-4D97-AF65-F5344CB8AC3E}">
        <p14:creationId xmlns:p14="http://schemas.microsoft.com/office/powerpoint/2010/main" val="2936528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89D3F-C7F3-29ED-1945-8D21E9D4485E}"/>
              </a:ext>
            </a:extLst>
          </p:cNvPr>
          <p:cNvSpPr>
            <a:spLocks noGrp="1"/>
          </p:cNvSpPr>
          <p:nvPr>
            <p:ph type="title"/>
          </p:nvPr>
        </p:nvSpPr>
        <p:spPr/>
        <p:txBody>
          <a:bodyPr>
            <a:normAutofit fontScale="90000"/>
          </a:bodyPr>
          <a:lstStyle/>
          <a:p>
            <a:r>
              <a:rPr lang="en-AU" dirty="0"/>
              <a:t>The Vision of Vatican II &amp; Francis for Instituted Acolytes and Lectors</a:t>
            </a:r>
          </a:p>
        </p:txBody>
      </p:sp>
      <p:sp>
        <p:nvSpPr>
          <p:cNvPr id="3" name="Content Placeholder 2">
            <a:extLst>
              <a:ext uri="{FF2B5EF4-FFF2-40B4-BE49-F238E27FC236}">
                <a16:creationId xmlns:a16="http://schemas.microsoft.com/office/drawing/2014/main" id="{0EB5A661-C06E-BE24-1B67-4D02A204BB96}"/>
              </a:ext>
            </a:extLst>
          </p:cNvPr>
          <p:cNvSpPr>
            <a:spLocks noGrp="1"/>
          </p:cNvSpPr>
          <p:nvPr>
            <p:ph idx="1"/>
          </p:nvPr>
        </p:nvSpPr>
        <p:spPr/>
        <p:txBody>
          <a:bodyPr>
            <a:normAutofit/>
          </a:bodyPr>
          <a:lstStyle/>
          <a:p>
            <a:r>
              <a:rPr lang="en-AU" dirty="0"/>
              <a:t>The</a:t>
            </a:r>
            <a:r>
              <a:rPr lang="en-AU" i="1" dirty="0"/>
              <a:t> </a:t>
            </a:r>
            <a:r>
              <a:rPr lang="en-AU" dirty="0"/>
              <a:t>Rites of Institution</a:t>
            </a:r>
            <a:endParaRPr lang="en-AU" i="1" dirty="0"/>
          </a:p>
          <a:p>
            <a:pPr lvl="1"/>
            <a:r>
              <a:rPr lang="en-AU" dirty="0"/>
              <a:t>Acolytes</a:t>
            </a:r>
          </a:p>
          <a:p>
            <a:pPr lvl="2"/>
            <a:r>
              <a:rPr lang="en-AU" b="0" i="0" u="none" strike="noStrike" dirty="0">
                <a:solidFill>
                  <a:srgbClr val="000000"/>
                </a:solidFill>
                <a:effectLst/>
                <a:latin typeface="Lato" panose="020F0502020204030203" pitchFamily="34" charset="0"/>
              </a:rPr>
              <a:t>assist Priests and Deacons in carrying out their ministry, </a:t>
            </a:r>
            <a:endParaRPr lang="en-AU" dirty="0">
              <a:solidFill>
                <a:srgbClr val="000000"/>
              </a:solidFill>
              <a:latin typeface="Lato" panose="020F0502020204030203" pitchFamily="34" charset="0"/>
            </a:endParaRPr>
          </a:p>
          <a:p>
            <a:pPr lvl="2"/>
            <a:r>
              <a:rPr lang="en-AU" b="0" i="0" u="none" strike="noStrike" dirty="0">
                <a:solidFill>
                  <a:srgbClr val="000000"/>
                </a:solidFill>
                <a:effectLst/>
                <a:latin typeface="Lato" panose="020F0502020204030203" pitchFamily="34" charset="0"/>
              </a:rPr>
              <a:t>as extraordinary ministers, to give Holy Communion to the faithful: </a:t>
            </a:r>
            <a:br>
              <a:rPr lang="en-AU" b="0" i="0" u="none" strike="noStrike" dirty="0">
                <a:solidFill>
                  <a:srgbClr val="000000"/>
                </a:solidFill>
                <a:effectLst/>
                <a:latin typeface="Lato" panose="020F0502020204030203" pitchFamily="34" charset="0"/>
              </a:rPr>
            </a:br>
            <a:r>
              <a:rPr lang="en-AU" b="0" i="0" u="none" strike="noStrike" dirty="0">
                <a:solidFill>
                  <a:srgbClr val="000000"/>
                </a:solidFill>
                <a:effectLst/>
                <a:latin typeface="Lato" panose="020F0502020204030203" pitchFamily="34" charset="0"/>
              </a:rPr>
              <a:t>(1) at the liturgy, and (2) to the sick.</a:t>
            </a:r>
            <a:endParaRPr lang="en-AU" dirty="0"/>
          </a:p>
          <a:p>
            <a:pPr lvl="1"/>
            <a:r>
              <a:rPr lang="en-AU" dirty="0"/>
              <a:t>Lectors</a:t>
            </a:r>
          </a:p>
          <a:p>
            <a:pPr lvl="2"/>
            <a:r>
              <a:rPr lang="en-AU" dirty="0"/>
              <a:t>Assist in the mission of preaching the Gospel to the whole world,</a:t>
            </a:r>
          </a:p>
          <a:p>
            <a:pPr lvl="2"/>
            <a:r>
              <a:rPr lang="en-AU" b="0" i="0" u="none" strike="noStrike" dirty="0">
                <a:solidFill>
                  <a:srgbClr val="000000"/>
                </a:solidFill>
                <a:effectLst/>
                <a:latin typeface="Lato" panose="020F0502020204030203" pitchFamily="34" charset="0"/>
              </a:rPr>
              <a:t>take on a special office within the Christian community</a:t>
            </a:r>
          </a:p>
          <a:p>
            <a:pPr lvl="3"/>
            <a:r>
              <a:rPr lang="en-AU" b="0" i="0" u="none" strike="noStrike" dirty="0">
                <a:solidFill>
                  <a:srgbClr val="000000"/>
                </a:solidFill>
                <a:effectLst/>
                <a:latin typeface="Lato" panose="020F0502020204030203" pitchFamily="34" charset="0"/>
              </a:rPr>
              <a:t>proclaim that word in the liturgical assembly,</a:t>
            </a:r>
          </a:p>
          <a:p>
            <a:pPr lvl="3"/>
            <a:r>
              <a:rPr lang="en-AU" b="0" i="0" u="none" strike="noStrike" dirty="0">
                <a:solidFill>
                  <a:srgbClr val="000000"/>
                </a:solidFill>
                <a:effectLst/>
                <a:latin typeface="Lato" panose="020F0502020204030203" pitchFamily="34" charset="0"/>
              </a:rPr>
              <a:t>instruct children and adults in the faith, </a:t>
            </a:r>
          </a:p>
          <a:p>
            <a:pPr lvl="3"/>
            <a:r>
              <a:rPr lang="en-AU" b="0" i="0" u="none" strike="noStrike" dirty="0">
                <a:solidFill>
                  <a:srgbClr val="000000"/>
                </a:solidFill>
                <a:effectLst/>
                <a:latin typeface="Lato" panose="020F0502020204030203" pitchFamily="34" charset="0"/>
              </a:rPr>
              <a:t>prepare them to receive the Sacraments worthily.</a:t>
            </a:r>
            <a:endParaRPr lang="en-AU" dirty="0"/>
          </a:p>
        </p:txBody>
      </p:sp>
      <p:sp>
        <p:nvSpPr>
          <p:cNvPr id="4" name="Date Placeholder 3">
            <a:extLst>
              <a:ext uri="{FF2B5EF4-FFF2-40B4-BE49-F238E27FC236}">
                <a16:creationId xmlns:a16="http://schemas.microsoft.com/office/drawing/2014/main" id="{7BF47B9D-8464-3112-1C19-3AC062C6EA5F}"/>
              </a:ext>
            </a:extLst>
          </p:cNvPr>
          <p:cNvSpPr>
            <a:spLocks noGrp="1"/>
          </p:cNvSpPr>
          <p:nvPr>
            <p:ph type="dt" sz="half" idx="10"/>
          </p:nvPr>
        </p:nvSpPr>
        <p:spPr/>
        <p:txBody>
          <a:bodyPr/>
          <a:lstStyle/>
          <a:p>
            <a:r>
              <a:rPr lang="en-AU"/>
              <a:t>28/9/23</a:t>
            </a:r>
            <a:endParaRPr lang="en-US"/>
          </a:p>
        </p:txBody>
      </p:sp>
      <p:sp>
        <p:nvSpPr>
          <p:cNvPr id="5" name="Footer Placeholder 4">
            <a:extLst>
              <a:ext uri="{FF2B5EF4-FFF2-40B4-BE49-F238E27FC236}">
                <a16:creationId xmlns:a16="http://schemas.microsoft.com/office/drawing/2014/main" id="{435A4F80-7C5F-C389-D21C-38DCC786AF3A}"/>
              </a:ext>
            </a:extLst>
          </p:cNvPr>
          <p:cNvSpPr>
            <a:spLocks noGrp="1"/>
          </p:cNvSpPr>
          <p:nvPr>
            <p:ph type="ftr" sz="quarter" idx="11"/>
          </p:nvPr>
        </p:nvSpPr>
        <p:spPr/>
        <p:txBody>
          <a:bodyPr/>
          <a:lstStyle/>
          <a:p>
            <a:r>
              <a:rPr lang="en-US"/>
              <a:t>Instituted Lay Ministries  - Paul Mason</a:t>
            </a:r>
          </a:p>
        </p:txBody>
      </p:sp>
      <p:sp>
        <p:nvSpPr>
          <p:cNvPr id="6" name="Slide Number Placeholder 5">
            <a:extLst>
              <a:ext uri="{FF2B5EF4-FFF2-40B4-BE49-F238E27FC236}">
                <a16:creationId xmlns:a16="http://schemas.microsoft.com/office/drawing/2014/main" id="{93D2093A-B0B1-8239-1BCE-CA09433A9EF7}"/>
              </a:ext>
            </a:extLst>
          </p:cNvPr>
          <p:cNvSpPr>
            <a:spLocks noGrp="1"/>
          </p:cNvSpPr>
          <p:nvPr>
            <p:ph type="sldNum" sz="quarter" idx="12"/>
          </p:nvPr>
        </p:nvSpPr>
        <p:spPr/>
        <p:txBody>
          <a:bodyPr/>
          <a:lstStyle/>
          <a:p>
            <a:fld id="{E99AA383-1F75-AC41-9A90-92DB078145F6}" type="slidenum">
              <a:rPr lang="en-US" smtClean="0"/>
              <a:t>12</a:t>
            </a:fld>
            <a:endParaRPr lang="en-US"/>
          </a:p>
        </p:txBody>
      </p:sp>
    </p:spTree>
    <p:extLst>
      <p:ext uri="{BB962C8B-B14F-4D97-AF65-F5344CB8AC3E}">
        <p14:creationId xmlns:p14="http://schemas.microsoft.com/office/powerpoint/2010/main" val="1632326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895A4-A30D-FAF9-7254-06820885058D}"/>
              </a:ext>
            </a:extLst>
          </p:cNvPr>
          <p:cNvSpPr>
            <a:spLocks noGrp="1"/>
          </p:cNvSpPr>
          <p:nvPr>
            <p:ph type="title"/>
          </p:nvPr>
        </p:nvSpPr>
        <p:spPr/>
        <p:txBody>
          <a:bodyPr>
            <a:normAutofit/>
          </a:bodyPr>
          <a:lstStyle/>
          <a:p>
            <a:r>
              <a:rPr lang="en-AU" dirty="0"/>
              <a:t>The Vision of Vatican II &amp; Francis for Acolytes</a:t>
            </a:r>
          </a:p>
        </p:txBody>
      </p:sp>
      <p:sp>
        <p:nvSpPr>
          <p:cNvPr id="3" name="Content Placeholder 2">
            <a:extLst>
              <a:ext uri="{FF2B5EF4-FFF2-40B4-BE49-F238E27FC236}">
                <a16:creationId xmlns:a16="http://schemas.microsoft.com/office/drawing/2014/main" id="{0C062AF9-1862-9361-C3C3-84ECF745915D}"/>
              </a:ext>
            </a:extLst>
          </p:cNvPr>
          <p:cNvSpPr>
            <a:spLocks noGrp="1"/>
          </p:cNvSpPr>
          <p:nvPr>
            <p:ph idx="1"/>
          </p:nvPr>
        </p:nvSpPr>
        <p:spPr/>
        <p:txBody>
          <a:bodyPr>
            <a:normAutofit/>
          </a:bodyPr>
          <a:lstStyle/>
          <a:p>
            <a:r>
              <a:rPr lang="en-AU" dirty="0"/>
              <a:t>In Australia, this would correspond to those people who:</a:t>
            </a:r>
          </a:p>
          <a:p>
            <a:pPr lvl="1"/>
            <a:r>
              <a:rPr lang="en-AU" dirty="0">
                <a:solidFill>
                  <a:srgbClr val="000000"/>
                </a:solidFill>
              </a:rPr>
              <a:t>A</a:t>
            </a:r>
            <a:r>
              <a:rPr lang="en-AU" b="0" i="0" u="none" strike="noStrike" dirty="0">
                <a:solidFill>
                  <a:srgbClr val="000000"/>
                </a:solidFill>
                <a:effectLst/>
              </a:rPr>
              <a:t>ssist Priests and Deacons in carrying out their ministry,</a:t>
            </a:r>
          </a:p>
          <a:p>
            <a:pPr lvl="1"/>
            <a:r>
              <a:rPr lang="en-AU" b="0" i="0" u="none" strike="noStrike" dirty="0">
                <a:solidFill>
                  <a:srgbClr val="000000"/>
                </a:solidFill>
                <a:effectLst/>
              </a:rPr>
              <a:t>Act as extraordinary ministers, giving Holy Communion to the faithful: </a:t>
            </a:r>
            <a:br>
              <a:rPr lang="en-AU" b="0" i="0" u="none" strike="noStrike" dirty="0">
                <a:solidFill>
                  <a:srgbClr val="000000"/>
                </a:solidFill>
                <a:effectLst/>
              </a:rPr>
            </a:br>
            <a:r>
              <a:rPr lang="en-AU" b="0" i="0" u="none" strike="noStrike" dirty="0">
                <a:solidFill>
                  <a:srgbClr val="000000"/>
                </a:solidFill>
                <a:effectLst/>
              </a:rPr>
              <a:t>(1) at the liturgy, and (2) to the sick and homebound,</a:t>
            </a:r>
          </a:p>
          <a:p>
            <a:pPr lvl="1"/>
            <a:r>
              <a:rPr lang="en-AU" dirty="0">
                <a:solidFill>
                  <a:srgbClr val="000000"/>
                </a:solidFill>
              </a:rPr>
              <a:t>Coordinate the ministry of Acolytes and Extraordinary Ministers in ministering communion to the sick and homebound,</a:t>
            </a:r>
          </a:p>
          <a:p>
            <a:pPr lvl="1"/>
            <a:r>
              <a:rPr lang="en-AU" dirty="0">
                <a:solidFill>
                  <a:srgbClr val="000000"/>
                </a:solidFill>
              </a:rPr>
              <a:t>Provide training and formation for adult servers, junior servers, sacristans and extraordinary ministers,</a:t>
            </a:r>
          </a:p>
          <a:p>
            <a:pPr lvl="1"/>
            <a:r>
              <a:rPr lang="en-AU" dirty="0">
                <a:solidFill>
                  <a:srgbClr val="000000"/>
                </a:solidFill>
              </a:rPr>
              <a:t>Coordinate the ministry of Acolytes, Adult Servers, Junior Servers and Sacristans providing service of the altar in a Parish.</a:t>
            </a:r>
          </a:p>
          <a:p>
            <a:pPr lvl="1"/>
            <a:endParaRPr lang="en-AU" dirty="0"/>
          </a:p>
          <a:p>
            <a:endParaRPr lang="en-AU" dirty="0"/>
          </a:p>
          <a:p>
            <a:pPr marL="0" indent="0">
              <a:buNone/>
            </a:pPr>
            <a:endParaRPr lang="en-AU" dirty="0"/>
          </a:p>
        </p:txBody>
      </p:sp>
      <p:sp>
        <p:nvSpPr>
          <p:cNvPr id="4" name="Date Placeholder 3">
            <a:extLst>
              <a:ext uri="{FF2B5EF4-FFF2-40B4-BE49-F238E27FC236}">
                <a16:creationId xmlns:a16="http://schemas.microsoft.com/office/drawing/2014/main" id="{77B1840E-5EFF-FB14-3A12-564EFF4B358E}"/>
              </a:ext>
            </a:extLst>
          </p:cNvPr>
          <p:cNvSpPr>
            <a:spLocks noGrp="1"/>
          </p:cNvSpPr>
          <p:nvPr>
            <p:ph type="dt" sz="half" idx="10"/>
          </p:nvPr>
        </p:nvSpPr>
        <p:spPr/>
        <p:txBody>
          <a:bodyPr/>
          <a:lstStyle/>
          <a:p>
            <a:r>
              <a:rPr lang="en-AU"/>
              <a:t>28/9/23</a:t>
            </a:r>
            <a:endParaRPr lang="en-US"/>
          </a:p>
        </p:txBody>
      </p:sp>
      <p:sp>
        <p:nvSpPr>
          <p:cNvPr id="5" name="Footer Placeholder 4">
            <a:extLst>
              <a:ext uri="{FF2B5EF4-FFF2-40B4-BE49-F238E27FC236}">
                <a16:creationId xmlns:a16="http://schemas.microsoft.com/office/drawing/2014/main" id="{92B5438A-630B-59A1-46D1-8A4AC8A7976B}"/>
              </a:ext>
            </a:extLst>
          </p:cNvPr>
          <p:cNvSpPr>
            <a:spLocks noGrp="1"/>
          </p:cNvSpPr>
          <p:nvPr>
            <p:ph type="ftr" sz="quarter" idx="11"/>
          </p:nvPr>
        </p:nvSpPr>
        <p:spPr/>
        <p:txBody>
          <a:bodyPr/>
          <a:lstStyle/>
          <a:p>
            <a:r>
              <a:rPr lang="en-US"/>
              <a:t>Instituted Lay Ministries  - Paul Mason</a:t>
            </a:r>
          </a:p>
        </p:txBody>
      </p:sp>
      <p:sp>
        <p:nvSpPr>
          <p:cNvPr id="6" name="Slide Number Placeholder 5">
            <a:extLst>
              <a:ext uri="{FF2B5EF4-FFF2-40B4-BE49-F238E27FC236}">
                <a16:creationId xmlns:a16="http://schemas.microsoft.com/office/drawing/2014/main" id="{D9273B90-E0FE-6A82-D0B5-EE8AB7ED8941}"/>
              </a:ext>
            </a:extLst>
          </p:cNvPr>
          <p:cNvSpPr>
            <a:spLocks noGrp="1"/>
          </p:cNvSpPr>
          <p:nvPr>
            <p:ph type="sldNum" sz="quarter" idx="12"/>
          </p:nvPr>
        </p:nvSpPr>
        <p:spPr/>
        <p:txBody>
          <a:bodyPr/>
          <a:lstStyle/>
          <a:p>
            <a:fld id="{E99AA383-1F75-AC41-9A90-92DB078145F6}" type="slidenum">
              <a:rPr lang="en-US" smtClean="0"/>
              <a:t>13</a:t>
            </a:fld>
            <a:endParaRPr lang="en-US"/>
          </a:p>
        </p:txBody>
      </p:sp>
    </p:spTree>
    <p:extLst>
      <p:ext uri="{BB962C8B-B14F-4D97-AF65-F5344CB8AC3E}">
        <p14:creationId xmlns:p14="http://schemas.microsoft.com/office/powerpoint/2010/main" val="25624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895A4-A30D-FAF9-7254-06820885058D}"/>
              </a:ext>
            </a:extLst>
          </p:cNvPr>
          <p:cNvSpPr>
            <a:spLocks noGrp="1"/>
          </p:cNvSpPr>
          <p:nvPr>
            <p:ph type="title"/>
          </p:nvPr>
        </p:nvSpPr>
        <p:spPr/>
        <p:txBody>
          <a:bodyPr>
            <a:normAutofit/>
          </a:bodyPr>
          <a:lstStyle/>
          <a:p>
            <a:r>
              <a:rPr lang="en-AU" dirty="0"/>
              <a:t>The Vision of Vatican II &amp; Francis for Lectors</a:t>
            </a:r>
          </a:p>
        </p:txBody>
      </p:sp>
      <p:sp>
        <p:nvSpPr>
          <p:cNvPr id="3" name="Content Placeholder 2">
            <a:extLst>
              <a:ext uri="{FF2B5EF4-FFF2-40B4-BE49-F238E27FC236}">
                <a16:creationId xmlns:a16="http://schemas.microsoft.com/office/drawing/2014/main" id="{0C062AF9-1862-9361-C3C3-84ECF745915D}"/>
              </a:ext>
            </a:extLst>
          </p:cNvPr>
          <p:cNvSpPr>
            <a:spLocks noGrp="1"/>
          </p:cNvSpPr>
          <p:nvPr>
            <p:ph idx="1"/>
          </p:nvPr>
        </p:nvSpPr>
        <p:spPr>
          <a:xfrm>
            <a:off x="838200" y="1825625"/>
            <a:ext cx="10515600" cy="4528993"/>
          </a:xfrm>
        </p:spPr>
        <p:txBody>
          <a:bodyPr>
            <a:normAutofit/>
          </a:bodyPr>
          <a:lstStyle/>
          <a:p>
            <a:r>
              <a:rPr lang="en-AU" dirty="0"/>
              <a:t>In Australia, this would correspond to those people who:</a:t>
            </a:r>
          </a:p>
          <a:p>
            <a:pPr lvl="1"/>
            <a:r>
              <a:rPr lang="en-AU" dirty="0">
                <a:solidFill>
                  <a:srgbClr val="000000"/>
                </a:solidFill>
              </a:rPr>
              <a:t>P</a:t>
            </a:r>
            <a:r>
              <a:rPr lang="en-AU" b="0" i="0" u="none" strike="noStrike" dirty="0">
                <a:solidFill>
                  <a:srgbClr val="000000"/>
                </a:solidFill>
                <a:effectLst/>
              </a:rPr>
              <a:t>roclaim the readings from sacred Scripture, except for the gospel in the Mass and other sacred celebrations; </a:t>
            </a:r>
          </a:p>
          <a:p>
            <a:pPr lvl="1"/>
            <a:r>
              <a:rPr lang="en-AU" dirty="0">
                <a:solidFill>
                  <a:srgbClr val="000000"/>
                </a:solidFill>
              </a:rPr>
              <a:t>R</a:t>
            </a:r>
            <a:r>
              <a:rPr lang="en-AU" b="0" i="0" u="none" strike="noStrike" dirty="0">
                <a:solidFill>
                  <a:srgbClr val="000000"/>
                </a:solidFill>
                <a:effectLst/>
              </a:rPr>
              <a:t>ecite or sing the psalm between the readings; </a:t>
            </a:r>
          </a:p>
          <a:p>
            <a:pPr lvl="1"/>
            <a:r>
              <a:rPr lang="en-AU" dirty="0">
                <a:solidFill>
                  <a:srgbClr val="000000"/>
                </a:solidFill>
              </a:rPr>
              <a:t>P</a:t>
            </a:r>
            <a:r>
              <a:rPr lang="en-AU" b="0" i="0" u="none" strike="noStrike" dirty="0">
                <a:solidFill>
                  <a:srgbClr val="000000"/>
                </a:solidFill>
                <a:effectLst/>
              </a:rPr>
              <a:t>resent the intentions for the general intercessions; </a:t>
            </a:r>
          </a:p>
          <a:p>
            <a:pPr lvl="1"/>
            <a:r>
              <a:rPr lang="en-AU" dirty="0">
                <a:solidFill>
                  <a:srgbClr val="000000"/>
                </a:solidFill>
              </a:rPr>
              <a:t>D</a:t>
            </a:r>
            <a:r>
              <a:rPr lang="en-AU" b="0" i="0" u="none" strike="noStrike" dirty="0">
                <a:solidFill>
                  <a:srgbClr val="000000"/>
                </a:solidFill>
                <a:effectLst/>
              </a:rPr>
              <a:t>irect the singing and the participation by the faithful, including choir directors and directors of music ministry;</a:t>
            </a:r>
          </a:p>
          <a:p>
            <a:pPr lvl="1"/>
            <a:r>
              <a:rPr lang="en-AU" dirty="0">
                <a:solidFill>
                  <a:srgbClr val="000000"/>
                </a:solidFill>
              </a:rPr>
              <a:t>Coordinate the ministry of readers, psalmists, cantors, choirs and music ministers.</a:t>
            </a:r>
          </a:p>
          <a:p>
            <a:pPr lvl="2"/>
            <a:r>
              <a:rPr lang="en-AU" dirty="0">
                <a:solidFill>
                  <a:srgbClr val="000000"/>
                </a:solidFill>
              </a:rPr>
              <a:t>Where needed, instruct children and adults in the faith and prepare them to receive the sacraments worthily.</a:t>
            </a:r>
          </a:p>
          <a:p>
            <a:pPr lvl="1"/>
            <a:endParaRPr lang="en-AU" dirty="0"/>
          </a:p>
        </p:txBody>
      </p:sp>
      <p:sp>
        <p:nvSpPr>
          <p:cNvPr id="4" name="Date Placeholder 3">
            <a:extLst>
              <a:ext uri="{FF2B5EF4-FFF2-40B4-BE49-F238E27FC236}">
                <a16:creationId xmlns:a16="http://schemas.microsoft.com/office/drawing/2014/main" id="{77B1840E-5EFF-FB14-3A12-564EFF4B358E}"/>
              </a:ext>
            </a:extLst>
          </p:cNvPr>
          <p:cNvSpPr>
            <a:spLocks noGrp="1"/>
          </p:cNvSpPr>
          <p:nvPr>
            <p:ph type="dt" sz="half" idx="10"/>
          </p:nvPr>
        </p:nvSpPr>
        <p:spPr/>
        <p:txBody>
          <a:bodyPr/>
          <a:lstStyle/>
          <a:p>
            <a:r>
              <a:rPr lang="en-AU"/>
              <a:t>28/9/23</a:t>
            </a:r>
            <a:endParaRPr lang="en-US"/>
          </a:p>
        </p:txBody>
      </p:sp>
      <p:sp>
        <p:nvSpPr>
          <p:cNvPr id="5" name="Footer Placeholder 4">
            <a:extLst>
              <a:ext uri="{FF2B5EF4-FFF2-40B4-BE49-F238E27FC236}">
                <a16:creationId xmlns:a16="http://schemas.microsoft.com/office/drawing/2014/main" id="{92B5438A-630B-59A1-46D1-8A4AC8A7976B}"/>
              </a:ext>
            </a:extLst>
          </p:cNvPr>
          <p:cNvSpPr>
            <a:spLocks noGrp="1"/>
          </p:cNvSpPr>
          <p:nvPr>
            <p:ph type="ftr" sz="quarter" idx="11"/>
          </p:nvPr>
        </p:nvSpPr>
        <p:spPr/>
        <p:txBody>
          <a:bodyPr/>
          <a:lstStyle/>
          <a:p>
            <a:r>
              <a:rPr lang="en-US"/>
              <a:t>Instituted Lay Ministries  - Paul Mason</a:t>
            </a:r>
          </a:p>
        </p:txBody>
      </p:sp>
      <p:sp>
        <p:nvSpPr>
          <p:cNvPr id="6" name="Slide Number Placeholder 5">
            <a:extLst>
              <a:ext uri="{FF2B5EF4-FFF2-40B4-BE49-F238E27FC236}">
                <a16:creationId xmlns:a16="http://schemas.microsoft.com/office/drawing/2014/main" id="{D9273B90-E0FE-6A82-D0B5-EE8AB7ED8941}"/>
              </a:ext>
            </a:extLst>
          </p:cNvPr>
          <p:cNvSpPr>
            <a:spLocks noGrp="1"/>
          </p:cNvSpPr>
          <p:nvPr>
            <p:ph type="sldNum" sz="quarter" idx="12"/>
          </p:nvPr>
        </p:nvSpPr>
        <p:spPr/>
        <p:txBody>
          <a:bodyPr/>
          <a:lstStyle/>
          <a:p>
            <a:fld id="{E99AA383-1F75-AC41-9A90-92DB078145F6}" type="slidenum">
              <a:rPr lang="en-US" smtClean="0"/>
              <a:t>14</a:t>
            </a:fld>
            <a:endParaRPr lang="en-US"/>
          </a:p>
        </p:txBody>
      </p:sp>
    </p:spTree>
    <p:extLst>
      <p:ext uri="{BB962C8B-B14F-4D97-AF65-F5344CB8AC3E}">
        <p14:creationId xmlns:p14="http://schemas.microsoft.com/office/powerpoint/2010/main" val="1472782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442A3-DBF7-5B79-34B4-573D645A1A0D}"/>
              </a:ext>
            </a:extLst>
          </p:cNvPr>
          <p:cNvSpPr>
            <a:spLocks noGrp="1"/>
          </p:cNvSpPr>
          <p:nvPr>
            <p:ph type="title"/>
          </p:nvPr>
        </p:nvSpPr>
        <p:spPr/>
        <p:txBody>
          <a:bodyPr>
            <a:normAutofit fontScale="90000"/>
          </a:bodyPr>
          <a:lstStyle/>
          <a:p>
            <a:r>
              <a:rPr lang="en-AU" dirty="0"/>
              <a:t>The Vision of Vatican II &amp; Francis for Instituted Catechists (I)</a:t>
            </a:r>
          </a:p>
        </p:txBody>
      </p:sp>
      <p:sp>
        <p:nvSpPr>
          <p:cNvPr id="3" name="Content Placeholder 2">
            <a:extLst>
              <a:ext uri="{FF2B5EF4-FFF2-40B4-BE49-F238E27FC236}">
                <a16:creationId xmlns:a16="http://schemas.microsoft.com/office/drawing/2014/main" id="{D59428C9-208C-D937-CE3A-7A4D8F3695CE}"/>
              </a:ext>
            </a:extLst>
          </p:cNvPr>
          <p:cNvSpPr>
            <a:spLocks noGrp="1"/>
          </p:cNvSpPr>
          <p:nvPr>
            <p:ph idx="1"/>
          </p:nvPr>
        </p:nvSpPr>
        <p:spPr/>
        <p:txBody>
          <a:bodyPr>
            <a:normAutofit fontScale="92500" lnSpcReduction="10000"/>
          </a:bodyPr>
          <a:lstStyle/>
          <a:p>
            <a:r>
              <a:rPr lang="en-AU" dirty="0"/>
              <a:t>Role of Catechist </a:t>
            </a:r>
            <a:r>
              <a:rPr lang="en-AU" i="1" dirty="0"/>
              <a:t>(Ministerium </a:t>
            </a:r>
            <a:r>
              <a:rPr lang="en-AU" i="1" dirty="0" err="1"/>
              <a:t>Antiquum</a:t>
            </a:r>
            <a:r>
              <a:rPr lang="en-AU" i="1" dirty="0"/>
              <a:t>, </a:t>
            </a:r>
            <a:r>
              <a:rPr lang="en-AU" dirty="0"/>
              <a:t>8-9</a:t>
            </a:r>
            <a:r>
              <a:rPr lang="en-AU" i="1" dirty="0"/>
              <a:t>)</a:t>
            </a:r>
          </a:p>
          <a:p>
            <a:pPr lvl="1"/>
            <a:r>
              <a:rPr lang="en-AU" dirty="0"/>
              <a:t>“Episcopal Conferences to render effective the ministry of Catechist, </a:t>
            </a:r>
          </a:p>
          <a:p>
            <a:pPr lvl="2"/>
            <a:r>
              <a:rPr lang="en-AU" dirty="0"/>
              <a:t>determining the necessary process of formation and the normative criteria for admission to this ministry, and </a:t>
            </a:r>
          </a:p>
          <a:p>
            <a:pPr lvl="2"/>
            <a:r>
              <a:rPr lang="en-AU" dirty="0"/>
              <a:t>devising the most appropriate forms for the service which these men and women will be called to exercise in conformity with the content of this Apostolic Letter.”</a:t>
            </a:r>
            <a:endParaRPr lang="en-AU" i="1" dirty="0"/>
          </a:p>
          <a:p>
            <a:pPr lvl="3"/>
            <a:r>
              <a:rPr lang="en-AU" b="0" i="0" u="none" strike="noStrike" dirty="0">
                <a:solidFill>
                  <a:srgbClr val="000000"/>
                </a:solidFill>
                <a:effectLst/>
              </a:rPr>
              <a:t>in accordance with pastoral needs identified by the local Ordinary, yet one carried out as a work of the laity, as demanded by the very nature of the ministry.</a:t>
            </a:r>
          </a:p>
          <a:p>
            <a:pPr lvl="3"/>
            <a:r>
              <a:rPr lang="en-AU" b="0" i="0" u="none" strike="noStrike" dirty="0">
                <a:solidFill>
                  <a:srgbClr val="000000"/>
                </a:solidFill>
                <a:effectLst/>
              </a:rPr>
              <a:t>men and women of deep faith and human maturity, active participants in the life of the Christian community, capable of welcoming others, being generous and living a life of fraternal communion. </a:t>
            </a:r>
          </a:p>
          <a:p>
            <a:pPr lvl="3"/>
            <a:r>
              <a:rPr lang="en-AU" b="0" i="0" u="none" strike="noStrike" dirty="0">
                <a:solidFill>
                  <a:srgbClr val="000000"/>
                </a:solidFill>
                <a:effectLst/>
              </a:rPr>
              <a:t>They should also receive suitable biblical, theological, pastoral and pedagogical formation to be competent communicators of the truth of the faith and they should have some prior experience of catechesis. </a:t>
            </a:r>
          </a:p>
          <a:p>
            <a:pPr lvl="2"/>
            <a:r>
              <a:rPr lang="en-AU" b="0" i="0" u="none" strike="noStrike" dirty="0">
                <a:solidFill>
                  <a:srgbClr val="000000"/>
                </a:solidFill>
                <a:effectLst/>
              </a:rPr>
              <a:t>It is essential that they be faithful co-workers with priests and deacons, prepared to exercise their ministry wherever it may prove necessary, and motivated by true apostolic enthusiasm.”</a:t>
            </a:r>
            <a:endParaRPr lang="en-AU" dirty="0"/>
          </a:p>
        </p:txBody>
      </p:sp>
      <p:sp>
        <p:nvSpPr>
          <p:cNvPr id="4" name="Date Placeholder 3">
            <a:extLst>
              <a:ext uri="{FF2B5EF4-FFF2-40B4-BE49-F238E27FC236}">
                <a16:creationId xmlns:a16="http://schemas.microsoft.com/office/drawing/2014/main" id="{B08E6501-CCE0-8DC2-D126-D9931F2C179B}"/>
              </a:ext>
            </a:extLst>
          </p:cNvPr>
          <p:cNvSpPr>
            <a:spLocks noGrp="1"/>
          </p:cNvSpPr>
          <p:nvPr>
            <p:ph type="dt" sz="half" idx="10"/>
          </p:nvPr>
        </p:nvSpPr>
        <p:spPr/>
        <p:txBody>
          <a:bodyPr/>
          <a:lstStyle/>
          <a:p>
            <a:r>
              <a:rPr lang="en-AU"/>
              <a:t>28/9/23</a:t>
            </a:r>
            <a:endParaRPr lang="en-US"/>
          </a:p>
        </p:txBody>
      </p:sp>
      <p:sp>
        <p:nvSpPr>
          <p:cNvPr id="5" name="Footer Placeholder 4">
            <a:extLst>
              <a:ext uri="{FF2B5EF4-FFF2-40B4-BE49-F238E27FC236}">
                <a16:creationId xmlns:a16="http://schemas.microsoft.com/office/drawing/2014/main" id="{1CDDA6E9-ECA9-C0B5-C536-CEE89C551AD6}"/>
              </a:ext>
            </a:extLst>
          </p:cNvPr>
          <p:cNvSpPr>
            <a:spLocks noGrp="1"/>
          </p:cNvSpPr>
          <p:nvPr>
            <p:ph type="ftr" sz="quarter" idx="11"/>
          </p:nvPr>
        </p:nvSpPr>
        <p:spPr/>
        <p:txBody>
          <a:bodyPr/>
          <a:lstStyle/>
          <a:p>
            <a:r>
              <a:rPr lang="en-US"/>
              <a:t>Instituted Lay Ministries  - Paul Mason</a:t>
            </a:r>
          </a:p>
        </p:txBody>
      </p:sp>
      <p:sp>
        <p:nvSpPr>
          <p:cNvPr id="6" name="Slide Number Placeholder 5">
            <a:extLst>
              <a:ext uri="{FF2B5EF4-FFF2-40B4-BE49-F238E27FC236}">
                <a16:creationId xmlns:a16="http://schemas.microsoft.com/office/drawing/2014/main" id="{A4804EB2-058E-7AAF-AEEF-F7B13E0ECBA0}"/>
              </a:ext>
            </a:extLst>
          </p:cNvPr>
          <p:cNvSpPr>
            <a:spLocks noGrp="1"/>
          </p:cNvSpPr>
          <p:nvPr>
            <p:ph type="sldNum" sz="quarter" idx="12"/>
          </p:nvPr>
        </p:nvSpPr>
        <p:spPr/>
        <p:txBody>
          <a:bodyPr/>
          <a:lstStyle/>
          <a:p>
            <a:fld id="{E99AA383-1F75-AC41-9A90-92DB078145F6}" type="slidenum">
              <a:rPr lang="en-US" smtClean="0"/>
              <a:t>15</a:t>
            </a:fld>
            <a:endParaRPr lang="en-US"/>
          </a:p>
        </p:txBody>
      </p:sp>
    </p:spTree>
    <p:extLst>
      <p:ext uri="{BB962C8B-B14F-4D97-AF65-F5344CB8AC3E}">
        <p14:creationId xmlns:p14="http://schemas.microsoft.com/office/powerpoint/2010/main" val="375505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89D3F-C7F3-29ED-1945-8D21E9D4485E}"/>
              </a:ext>
            </a:extLst>
          </p:cNvPr>
          <p:cNvSpPr>
            <a:spLocks noGrp="1"/>
          </p:cNvSpPr>
          <p:nvPr>
            <p:ph type="title"/>
          </p:nvPr>
        </p:nvSpPr>
        <p:spPr/>
        <p:txBody>
          <a:bodyPr>
            <a:normAutofit fontScale="90000"/>
          </a:bodyPr>
          <a:lstStyle/>
          <a:p>
            <a:r>
              <a:rPr lang="en-AU" dirty="0"/>
              <a:t>The Vision of Vatican II &amp; Francis for Instituted Catechists (II)</a:t>
            </a:r>
          </a:p>
        </p:txBody>
      </p:sp>
      <p:sp>
        <p:nvSpPr>
          <p:cNvPr id="3" name="Content Placeholder 2">
            <a:extLst>
              <a:ext uri="{FF2B5EF4-FFF2-40B4-BE49-F238E27FC236}">
                <a16:creationId xmlns:a16="http://schemas.microsoft.com/office/drawing/2014/main" id="{0EB5A661-C06E-BE24-1B67-4D02A204BB96}"/>
              </a:ext>
            </a:extLst>
          </p:cNvPr>
          <p:cNvSpPr>
            <a:spLocks noGrp="1"/>
          </p:cNvSpPr>
          <p:nvPr>
            <p:ph idx="1"/>
          </p:nvPr>
        </p:nvSpPr>
        <p:spPr/>
        <p:txBody>
          <a:bodyPr>
            <a:normAutofit/>
          </a:bodyPr>
          <a:lstStyle/>
          <a:p>
            <a:r>
              <a:rPr lang="en-AU" dirty="0"/>
              <a:t>The</a:t>
            </a:r>
            <a:r>
              <a:rPr lang="en-AU" i="1" dirty="0"/>
              <a:t> </a:t>
            </a:r>
            <a:r>
              <a:rPr lang="en-AU" dirty="0"/>
              <a:t>Rites of Institution </a:t>
            </a:r>
            <a:r>
              <a:rPr lang="en-AU" sz="1200" dirty="0">
                <a:hlinkClick r:id="rId2"/>
              </a:rPr>
              <a:t>https://press.vatican.va/content/salastampa/en/bollettino/pubblico/2021/12/13/211213f.html</a:t>
            </a:r>
            <a:endParaRPr lang="en-AU" i="1" dirty="0"/>
          </a:p>
          <a:p>
            <a:pPr lvl="1"/>
            <a:r>
              <a:rPr lang="en-AU" dirty="0"/>
              <a:t>Catechists</a:t>
            </a:r>
          </a:p>
          <a:p>
            <a:pPr lvl="2"/>
            <a:r>
              <a:rPr lang="en-AU" b="1" i="0" u="none" strike="noStrike" dirty="0">
                <a:solidFill>
                  <a:srgbClr val="000000"/>
                </a:solidFill>
                <a:effectLst/>
              </a:rPr>
              <a:t>co-responsible </a:t>
            </a:r>
            <a:r>
              <a:rPr lang="en-AU" b="0" i="0" u="none" strike="noStrike" dirty="0">
                <a:solidFill>
                  <a:srgbClr val="000000"/>
                </a:solidFill>
                <a:effectLst/>
              </a:rPr>
              <a:t>in the local Church for the </a:t>
            </a:r>
            <a:r>
              <a:rPr lang="en-AU" b="1" i="0" u="none" strike="noStrike" dirty="0">
                <a:solidFill>
                  <a:srgbClr val="000000"/>
                </a:solidFill>
                <a:effectLst/>
              </a:rPr>
              <a:t>proclamation </a:t>
            </a:r>
            <a:r>
              <a:rPr lang="en-AU" b="0" i="0" u="none" strike="noStrike" dirty="0">
                <a:solidFill>
                  <a:srgbClr val="000000"/>
                </a:solidFill>
                <a:effectLst/>
              </a:rPr>
              <a:t>and </a:t>
            </a:r>
            <a:r>
              <a:rPr lang="en-AU" b="1" i="0" u="none" strike="noStrike" dirty="0">
                <a:solidFill>
                  <a:srgbClr val="000000"/>
                </a:solidFill>
                <a:effectLst/>
              </a:rPr>
              <a:t>transmission of the faith</a:t>
            </a:r>
            <a:r>
              <a:rPr lang="en-AU" b="0" i="0" u="none" strike="noStrike" dirty="0">
                <a:solidFill>
                  <a:srgbClr val="000000"/>
                </a:solidFill>
                <a:effectLst/>
              </a:rPr>
              <a:t>, carrying out this role </a:t>
            </a:r>
            <a:r>
              <a:rPr lang="en-AU" b="1" i="0" u="none" strike="noStrike" dirty="0">
                <a:solidFill>
                  <a:srgbClr val="000000"/>
                </a:solidFill>
                <a:effectLst/>
              </a:rPr>
              <a:t>in collaboration with the ordained ministers and under their guidance. </a:t>
            </a:r>
          </a:p>
          <a:p>
            <a:pPr lvl="2"/>
            <a:r>
              <a:rPr lang="en-AU" dirty="0"/>
              <a:t>two main types of Catechists. </a:t>
            </a:r>
          </a:p>
          <a:p>
            <a:pPr lvl="3"/>
            <a:r>
              <a:rPr lang="en-AU" dirty="0"/>
              <a:t>(1) Some have </a:t>
            </a:r>
            <a:r>
              <a:rPr lang="en-AU" b="1" dirty="0"/>
              <a:t>the specific task of catechesis</a:t>
            </a:r>
            <a:r>
              <a:rPr lang="en-AU" dirty="0"/>
              <a:t>, </a:t>
            </a:r>
          </a:p>
          <a:p>
            <a:pPr lvl="3"/>
            <a:r>
              <a:rPr lang="en-AU" dirty="0"/>
              <a:t>(2) others </a:t>
            </a:r>
            <a:r>
              <a:rPr lang="en-AU" b="1" dirty="0"/>
              <a:t>the broader task of participating in different forms of apostolate</a:t>
            </a:r>
            <a:r>
              <a:rPr lang="en-AU" dirty="0"/>
              <a:t>, in collaboration with the ordained ministers and obedient to their guidance. </a:t>
            </a:r>
          </a:p>
          <a:p>
            <a:pPr lvl="2"/>
            <a:r>
              <a:rPr lang="en-AU" dirty="0"/>
              <a:t>The context of the ecclesial reality (Churches of long-standing tradition; young Churches; the size of the territory; the number of ordained ministers; pastoral organisation, etc) determines one or the other type. </a:t>
            </a:r>
            <a:r>
              <a:rPr lang="en-AU" sz="1100" b="0" i="0" u="none" strike="noStrike" dirty="0">
                <a:solidFill>
                  <a:srgbClr val="000000"/>
                </a:solidFill>
                <a:effectLst/>
              </a:rPr>
              <a:t>Cf. </a:t>
            </a:r>
            <a:r>
              <a:rPr lang="en-AU" sz="1100" b="0" i="0" u="none" strike="noStrike" dirty="0">
                <a:solidFill>
                  <a:srgbClr val="000000"/>
                </a:solidFill>
                <a:effectLst/>
                <a:hlinkClick r:id="rId3"/>
              </a:rPr>
              <a:t>Congregation for the Evangelisation of Peoples, </a:t>
            </a:r>
            <a:r>
              <a:rPr lang="en-AU" sz="1100" b="0" i="1" u="none" strike="noStrike" dirty="0">
                <a:solidFill>
                  <a:srgbClr val="000000"/>
                </a:solidFill>
                <a:effectLst/>
                <a:hlinkClick r:id="rId3"/>
              </a:rPr>
              <a:t>Guide for Catechists </a:t>
            </a:r>
            <a:r>
              <a:rPr lang="en-AU" sz="1100" b="0" i="0" u="none" strike="noStrike" dirty="0">
                <a:solidFill>
                  <a:srgbClr val="000000"/>
                </a:solidFill>
                <a:effectLst/>
                <a:hlinkClick r:id="rId3"/>
              </a:rPr>
              <a:t>(3 December 1993), n. 4</a:t>
            </a:r>
            <a:endParaRPr lang="en-AU" dirty="0"/>
          </a:p>
        </p:txBody>
      </p:sp>
      <p:sp>
        <p:nvSpPr>
          <p:cNvPr id="4" name="Date Placeholder 3">
            <a:extLst>
              <a:ext uri="{FF2B5EF4-FFF2-40B4-BE49-F238E27FC236}">
                <a16:creationId xmlns:a16="http://schemas.microsoft.com/office/drawing/2014/main" id="{7BF47B9D-8464-3112-1C19-3AC062C6EA5F}"/>
              </a:ext>
            </a:extLst>
          </p:cNvPr>
          <p:cNvSpPr>
            <a:spLocks noGrp="1"/>
          </p:cNvSpPr>
          <p:nvPr>
            <p:ph type="dt" sz="half" idx="10"/>
          </p:nvPr>
        </p:nvSpPr>
        <p:spPr/>
        <p:txBody>
          <a:bodyPr/>
          <a:lstStyle/>
          <a:p>
            <a:r>
              <a:rPr lang="en-AU"/>
              <a:t>28/9/23</a:t>
            </a:r>
            <a:endParaRPr lang="en-US"/>
          </a:p>
        </p:txBody>
      </p:sp>
      <p:sp>
        <p:nvSpPr>
          <p:cNvPr id="5" name="Footer Placeholder 4">
            <a:extLst>
              <a:ext uri="{FF2B5EF4-FFF2-40B4-BE49-F238E27FC236}">
                <a16:creationId xmlns:a16="http://schemas.microsoft.com/office/drawing/2014/main" id="{435A4F80-7C5F-C389-D21C-38DCC786AF3A}"/>
              </a:ext>
            </a:extLst>
          </p:cNvPr>
          <p:cNvSpPr>
            <a:spLocks noGrp="1"/>
          </p:cNvSpPr>
          <p:nvPr>
            <p:ph type="ftr" sz="quarter" idx="11"/>
          </p:nvPr>
        </p:nvSpPr>
        <p:spPr/>
        <p:txBody>
          <a:bodyPr/>
          <a:lstStyle/>
          <a:p>
            <a:r>
              <a:rPr lang="en-US"/>
              <a:t>Instituted Lay Ministries  - Paul Mason</a:t>
            </a:r>
          </a:p>
        </p:txBody>
      </p:sp>
      <p:sp>
        <p:nvSpPr>
          <p:cNvPr id="6" name="Slide Number Placeholder 5">
            <a:extLst>
              <a:ext uri="{FF2B5EF4-FFF2-40B4-BE49-F238E27FC236}">
                <a16:creationId xmlns:a16="http://schemas.microsoft.com/office/drawing/2014/main" id="{93D2093A-B0B1-8239-1BCE-CA09433A9EF7}"/>
              </a:ext>
            </a:extLst>
          </p:cNvPr>
          <p:cNvSpPr>
            <a:spLocks noGrp="1"/>
          </p:cNvSpPr>
          <p:nvPr>
            <p:ph type="sldNum" sz="quarter" idx="12"/>
          </p:nvPr>
        </p:nvSpPr>
        <p:spPr/>
        <p:txBody>
          <a:bodyPr/>
          <a:lstStyle/>
          <a:p>
            <a:fld id="{E99AA383-1F75-AC41-9A90-92DB078145F6}" type="slidenum">
              <a:rPr lang="en-US" smtClean="0"/>
              <a:t>16</a:t>
            </a:fld>
            <a:endParaRPr lang="en-US"/>
          </a:p>
        </p:txBody>
      </p:sp>
    </p:spTree>
    <p:extLst>
      <p:ext uri="{BB962C8B-B14F-4D97-AF65-F5344CB8AC3E}">
        <p14:creationId xmlns:p14="http://schemas.microsoft.com/office/powerpoint/2010/main" val="1127708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895A4-A30D-FAF9-7254-06820885058D}"/>
              </a:ext>
            </a:extLst>
          </p:cNvPr>
          <p:cNvSpPr>
            <a:spLocks noGrp="1"/>
          </p:cNvSpPr>
          <p:nvPr>
            <p:ph type="title"/>
          </p:nvPr>
        </p:nvSpPr>
        <p:spPr/>
        <p:txBody>
          <a:bodyPr>
            <a:normAutofit fontScale="90000"/>
          </a:bodyPr>
          <a:lstStyle/>
          <a:p>
            <a:r>
              <a:rPr lang="en-AU" dirty="0"/>
              <a:t>The Vision of Vatican II &amp; Francis for Instituted Catechists (III)</a:t>
            </a:r>
          </a:p>
        </p:txBody>
      </p:sp>
      <p:sp>
        <p:nvSpPr>
          <p:cNvPr id="3" name="Content Placeholder 2">
            <a:extLst>
              <a:ext uri="{FF2B5EF4-FFF2-40B4-BE49-F238E27FC236}">
                <a16:creationId xmlns:a16="http://schemas.microsoft.com/office/drawing/2014/main" id="{0C062AF9-1862-9361-C3C3-84ECF745915D}"/>
              </a:ext>
            </a:extLst>
          </p:cNvPr>
          <p:cNvSpPr>
            <a:spLocks noGrp="1"/>
          </p:cNvSpPr>
          <p:nvPr>
            <p:ph idx="1"/>
          </p:nvPr>
        </p:nvSpPr>
        <p:spPr>
          <a:xfrm>
            <a:off x="838201" y="1825624"/>
            <a:ext cx="10042236" cy="4325794"/>
          </a:xfrm>
        </p:spPr>
        <p:txBody>
          <a:bodyPr>
            <a:normAutofit/>
          </a:bodyPr>
          <a:lstStyle/>
          <a:p>
            <a:r>
              <a:rPr lang="en-AU" dirty="0"/>
              <a:t>In Australia, the two types may correspond to these kinds of roles:</a:t>
            </a:r>
          </a:p>
          <a:p>
            <a:pPr lvl="1"/>
            <a:r>
              <a:rPr lang="en-AU" b="1" dirty="0"/>
              <a:t>Specific task of Catechesis</a:t>
            </a:r>
            <a:r>
              <a:rPr lang="en-AU" dirty="0"/>
              <a:t>: Parish Sacramental Preparation Coordinator, Parish CCD Coordinator, Parish RCIA Coordinator, Parish Ministry Coordinator (family, youth, children)</a:t>
            </a:r>
          </a:p>
          <a:p>
            <a:pPr lvl="1"/>
            <a:r>
              <a:rPr lang="en-AU" b="1" dirty="0"/>
              <a:t>the broader task of participating in different forms of apostolate: </a:t>
            </a:r>
            <a:r>
              <a:rPr lang="en-AU" dirty="0"/>
              <a:t>Parish Pastoral Associate and similar roles</a:t>
            </a:r>
          </a:p>
          <a:p>
            <a:pPr lvl="1"/>
            <a:r>
              <a:rPr lang="en-AU" b="0" i="0" u="none" strike="noStrike" dirty="0">
                <a:solidFill>
                  <a:srgbClr val="000000"/>
                </a:solidFill>
                <a:effectLst/>
              </a:rPr>
              <a:t>It is preferable that the following </a:t>
            </a:r>
            <a:r>
              <a:rPr lang="en-AU" b="1" i="0" u="none" strike="noStrike" dirty="0">
                <a:solidFill>
                  <a:srgbClr val="000000"/>
                </a:solidFill>
                <a:effectLst/>
              </a:rPr>
              <a:t>should not be instituted as Catechists</a:t>
            </a:r>
            <a:r>
              <a:rPr lang="en-AU" b="0" i="0" u="none" strike="noStrike" dirty="0">
                <a:solidFill>
                  <a:srgbClr val="000000"/>
                </a:solidFill>
                <a:effectLst/>
              </a:rPr>
              <a:t>:</a:t>
            </a:r>
          </a:p>
          <a:p>
            <a:pPr lvl="2"/>
            <a:r>
              <a:rPr lang="en-AU" b="0" i="0" u="none" strike="noStrike" dirty="0">
                <a:solidFill>
                  <a:srgbClr val="000000"/>
                </a:solidFill>
                <a:effectLst/>
              </a:rPr>
              <a:t>Candidates for Ordination; or men and women religious; or those who carry out a role exclusively for the members of an ecclesial movement.</a:t>
            </a:r>
          </a:p>
          <a:p>
            <a:pPr lvl="2"/>
            <a:r>
              <a:rPr lang="en-AU" b="0" i="0" u="none" strike="noStrike" dirty="0">
                <a:solidFill>
                  <a:srgbClr val="000000"/>
                </a:solidFill>
                <a:effectLst/>
              </a:rPr>
              <a:t>those who teach Catholic religion in schools, </a:t>
            </a:r>
            <a:r>
              <a:rPr lang="en-AU" b="1" i="0" u="none" strike="noStrike" dirty="0">
                <a:solidFill>
                  <a:srgbClr val="000000"/>
                </a:solidFill>
                <a:effectLst/>
              </a:rPr>
              <a:t>unless</a:t>
            </a:r>
            <a:r>
              <a:rPr lang="en-AU" b="0" i="0" u="none" strike="noStrike" dirty="0">
                <a:solidFill>
                  <a:srgbClr val="000000"/>
                </a:solidFill>
                <a:effectLst/>
              </a:rPr>
              <a:t> they also carry out other ecclesiastical tasks in the service of the parish or diocese.</a:t>
            </a:r>
          </a:p>
          <a:p>
            <a:pPr lvl="1"/>
            <a:endParaRPr lang="en-AU" dirty="0"/>
          </a:p>
          <a:p>
            <a:pPr marL="0" indent="0">
              <a:buNone/>
            </a:pPr>
            <a:endParaRPr lang="en-AU" dirty="0"/>
          </a:p>
        </p:txBody>
      </p:sp>
      <p:sp>
        <p:nvSpPr>
          <p:cNvPr id="4" name="Date Placeholder 3">
            <a:extLst>
              <a:ext uri="{FF2B5EF4-FFF2-40B4-BE49-F238E27FC236}">
                <a16:creationId xmlns:a16="http://schemas.microsoft.com/office/drawing/2014/main" id="{77B1840E-5EFF-FB14-3A12-564EFF4B358E}"/>
              </a:ext>
            </a:extLst>
          </p:cNvPr>
          <p:cNvSpPr>
            <a:spLocks noGrp="1"/>
          </p:cNvSpPr>
          <p:nvPr>
            <p:ph type="dt" sz="half" idx="10"/>
          </p:nvPr>
        </p:nvSpPr>
        <p:spPr/>
        <p:txBody>
          <a:bodyPr/>
          <a:lstStyle/>
          <a:p>
            <a:r>
              <a:rPr lang="en-AU"/>
              <a:t>28/9/23</a:t>
            </a:r>
            <a:endParaRPr lang="en-US"/>
          </a:p>
        </p:txBody>
      </p:sp>
      <p:sp>
        <p:nvSpPr>
          <p:cNvPr id="5" name="Footer Placeholder 4">
            <a:extLst>
              <a:ext uri="{FF2B5EF4-FFF2-40B4-BE49-F238E27FC236}">
                <a16:creationId xmlns:a16="http://schemas.microsoft.com/office/drawing/2014/main" id="{92B5438A-630B-59A1-46D1-8A4AC8A7976B}"/>
              </a:ext>
            </a:extLst>
          </p:cNvPr>
          <p:cNvSpPr>
            <a:spLocks noGrp="1"/>
          </p:cNvSpPr>
          <p:nvPr>
            <p:ph type="ftr" sz="quarter" idx="11"/>
          </p:nvPr>
        </p:nvSpPr>
        <p:spPr/>
        <p:txBody>
          <a:bodyPr/>
          <a:lstStyle/>
          <a:p>
            <a:r>
              <a:rPr lang="en-US"/>
              <a:t>Instituted Lay Ministries  - Paul Mason</a:t>
            </a:r>
          </a:p>
        </p:txBody>
      </p:sp>
      <p:sp>
        <p:nvSpPr>
          <p:cNvPr id="6" name="Slide Number Placeholder 5">
            <a:extLst>
              <a:ext uri="{FF2B5EF4-FFF2-40B4-BE49-F238E27FC236}">
                <a16:creationId xmlns:a16="http://schemas.microsoft.com/office/drawing/2014/main" id="{D9273B90-E0FE-6A82-D0B5-EE8AB7ED8941}"/>
              </a:ext>
            </a:extLst>
          </p:cNvPr>
          <p:cNvSpPr>
            <a:spLocks noGrp="1"/>
          </p:cNvSpPr>
          <p:nvPr>
            <p:ph type="sldNum" sz="quarter" idx="12"/>
          </p:nvPr>
        </p:nvSpPr>
        <p:spPr/>
        <p:txBody>
          <a:bodyPr/>
          <a:lstStyle/>
          <a:p>
            <a:fld id="{E99AA383-1F75-AC41-9A90-92DB078145F6}" type="slidenum">
              <a:rPr lang="en-US" smtClean="0"/>
              <a:t>17</a:t>
            </a:fld>
            <a:endParaRPr lang="en-US"/>
          </a:p>
        </p:txBody>
      </p:sp>
    </p:spTree>
    <p:extLst>
      <p:ext uri="{BB962C8B-B14F-4D97-AF65-F5344CB8AC3E}">
        <p14:creationId xmlns:p14="http://schemas.microsoft.com/office/powerpoint/2010/main" val="3599447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895A4-A30D-FAF9-7254-06820885058D}"/>
              </a:ext>
            </a:extLst>
          </p:cNvPr>
          <p:cNvSpPr>
            <a:spLocks noGrp="1"/>
          </p:cNvSpPr>
          <p:nvPr>
            <p:ph type="title"/>
          </p:nvPr>
        </p:nvSpPr>
        <p:spPr/>
        <p:txBody>
          <a:bodyPr>
            <a:normAutofit/>
          </a:bodyPr>
          <a:lstStyle/>
          <a:p>
            <a:r>
              <a:rPr lang="en-AU" dirty="0"/>
              <a:t>The Vision of Vatican II &amp; Francis for Instituted Ministries</a:t>
            </a:r>
          </a:p>
        </p:txBody>
      </p:sp>
      <p:sp>
        <p:nvSpPr>
          <p:cNvPr id="3" name="Content Placeholder 2">
            <a:extLst>
              <a:ext uri="{FF2B5EF4-FFF2-40B4-BE49-F238E27FC236}">
                <a16:creationId xmlns:a16="http://schemas.microsoft.com/office/drawing/2014/main" id="{0C062AF9-1862-9361-C3C3-84ECF745915D}"/>
              </a:ext>
            </a:extLst>
          </p:cNvPr>
          <p:cNvSpPr>
            <a:spLocks noGrp="1"/>
          </p:cNvSpPr>
          <p:nvPr>
            <p:ph idx="1"/>
          </p:nvPr>
        </p:nvSpPr>
        <p:spPr/>
        <p:txBody>
          <a:bodyPr>
            <a:normAutofit/>
          </a:bodyPr>
          <a:lstStyle/>
          <a:p>
            <a:r>
              <a:rPr lang="en-AU" dirty="0"/>
              <a:t>In Australia, are there significant other parish ministries not covered by these three instituted ministries?</a:t>
            </a:r>
          </a:p>
          <a:p>
            <a:pPr lvl="1"/>
            <a:r>
              <a:rPr lang="en-AU" dirty="0"/>
              <a:t>Other ministry?</a:t>
            </a:r>
          </a:p>
          <a:p>
            <a:pPr lvl="2"/>
            <a:r>
              <a:rPr lang="en-AU" dirty="0"/>
              <a:t> ?</a:t>
            </a:r>
          </a:p>
          <a:p>
            <a:pPr lvl="2"/>
            <a:r>
              <a:rPr lang="en-AU" dirty="0"/>
              <a:t> ?</a:t>
            </a:r>
          </a:p>
          <a:p>
            <a:pPr marL="0" indent="0">
              <a:buNone/>
            </a:pPr>
            <a:endParaRPr lang="en-AU" dirty="0"/>
          </a:p>
        </p:txBody>
      </p:sp>
      <p:sp>
        <p:nvSpPr>
          <p:cNvPr id="4" name="Date Placeholder 3">
            <a:extLst>
              <a:ext uri="{FF2B5EF4-FFF2-40B4-BE49-F238E27FC236}">
                <a16:creationId xmlns:a16="http://schemas.microsoft.com/office/drawing/2014/main" id="{77B1840E-5EFF-FB14-3A12-564EFF4B358E}"/>
              </a:ext>
            </a:extLst>
          </p:cNvPr>
          <p:cNvSpPr>
            <a:spLocks noGrp="1"/>
          </p:cNvSpPr>
          <p:nvPr>
            <p:ph type="dt" sz="half" idx="10"/>
          </p:nvPr>
        </p:nvSpPr>
        <p:spPr/>
        <p:txBody>
          <a:bodyPr/>
          <a:lstStyle/>
          <a:p>
            <a:r>
              <a:rPr lang="en-AU"/>
              <a:t>28/9/23</a:t>
            </a:r>
            <a:endParaRPr lang="en-US"/>
          </a:p>
        </p:txBody>
      </p:sp>
      <p:sp>
        <p:nvSpPr>
          <p:cNvPr id="5" name="Footer Placeholder 4">
            <a:extLst>
              <a:ext uri="{FF2B5EF4-FFF2-40B4-BE49-F238E27FC236}">
                <a16:creationId xmlns:a16="http://schemas.microsoft.com/office/drawing/2014/main" id="{92B5438A-630B-59A1-46D1-8A4AC8A7976B}"/>
              </a:ext>
            </a:extLst>
          </p:cNvPr>
          <p:cNvSpPr>
            <a:spLocks noGrp="1"/>
          </p:cNvSpPr>
          <p:nvPr>
            <p:ph type="ftr" sz="quarter" idx="11"/>
          </p:nvPr>
        </p:nvSpPr>
        <p:spPr/>
        <p:txBody>
          <a:bodyPr/>
          <a:lstStyle/>
          <a:p>
            <a:r>
              <a:rPr lang="en-US"/>
              <a:t>Instituted Lay Ministries  - Paul Mason</a:t>
            </a:r>
          </a:p>
        </p:txBody>
      </p:sp>
      <p:sp>
        <p:nvSpPr>
          <p:cNvPr id="6" name="Slide Number Placeholder 5">
            <a:extLst>
              <a:ext uri="{FF2B5EF4-FFF2-40B4-BE49-F238E27FC236}">
                <a16:creationId xmlns:a16="http://schemas.microsoft.com/office/drawing/2014/main" id="{D9273B90-E0FE-6A82-D0B5-EE8AB7ED8941}"/>
              </a:ext>
            </a:extLst>
          </p:cNvPr>
          <p:cNvSpPr>
            <a:spLocks noGrp="1"/>
          </p:cNvSpPr>
          <p:nvPr>
            <p:ph type="sldNum" sz="quarter" idx="12"/>
          </p:nvPr>
        </p:nvSpPr>
        <p:spPr/>
        <p:txBody>
          <a:bodyPr/>
          <a:lstStyle/>
          <a:p>
            <a:fld id="{E99AA383-1F75-AC41-9A90-92DB078145F6}" type="slidenum">
              <a:rPr lang="en-US" smtClean="0"/>
              <a:t>18</a:t>
            </a:fld>
            <a:endParaRPr lang="en-US"/>
          </a:p>
        </p:txBody>
      </p:sp>
    </p:spTree>
    <p:extLst>
      <p:ext uri="{BB962C8B-B14F-4D97-AF65-F5344CB8AC3E}">
        <p14:creationId xmlns:p14="http://schemas.microsoft.com/office/powerpoint/2010/main" val="885546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8C958-E52A-352F-33BA-FEC862B53E9E}"/>
              </a:ext>
            </a:extLst>
          </p:cNvPr>
          <p:cNvSpPr>
            <a:spLocks noGrp="1"/>
          </p:cNvSpPr>
          <p:nvPr>
            <p:ph type="title"/>
          </p:nvPr>
        </p:nvSpPr>
        <p:spPr/>
        <p:txBody>
          <a:bodyPr>
            <a:normAutofit fontScale="90000"/>
          </a:bodyPr>
          <a:lstStyle/>
          <a:p>
            <a:r>
              <a:rPr lang="en-AU" dirty="0"/>
              <a:t>Instituted Ministries Experience: </a:t>
            </a:r>
            <a:br>
              <a:rPr lang="en-AU" dirty="0"/>
            </a:br>
            <a:r>
              <a:rPr lang="en-AU" dirty="0"/>
              <a:t>Diocese of Broken Bay</a:t>
            </a:r>
          </a:p>
        </p:txBody>
      </p:sp>
      <p:sp>
        <p:nvSpPr>
          <p:cNvPr id="3" name="Content Placeholder 2">
            <a:extLst>
              <a:ext uri="{FF2B5EF4-FFF2-40B4-BE49-F238E27FC236}">
                <a16:creationId xmlns:a16="http://schemas.microsoft.com/office/drawing/2014/main" id="{D01E1850-36A3-BEBE-2611-C97DF0F81B35}"/>
              </a:ext>
            </a:extLst>
          </p:cNvPr>
          <p:cNvSpPr>
            <a:spLocks noGrp="1"/>
          </p:cNvSpPr>
          <p:nvPr>
            <p:ph idx="1"/>
          </p:nvPr>
        </p:nvSpPr>
        <p:spPr/>
        <p:txBody>
          <a:bodyPr/>
          <a:lstStyle/>
          <a:p>
            <a:r>
              <a:rPr lang="en-AU" dirty="0"/>
              <a:t>My experience was that Instituted Ministries were the elephant in the room. </a:t>
            </a:r>
          </a:p>
          <a:p>
            <a:r>
              <a:rPr lang="en-AU" dirty="0"/>
              <a:t>As long as there was no recognition of women in these roles, it was felt they should not be implemented. As a result, all lay ministries were temporary delegations without formal authorisation.</a:t>
            </a:r>
          </a:p>
          <a:p>
            <a:r>
              <a:rPr lang="en-AU" dirty="0"/>
              <a:t>Ministry roles flourished, but there was no formal recognition or authorisation.</a:t>
            </a:r>
          </a:p>
          <a:p>
            <a:r>
              <a:rPr lang="en-AU" dirty="0"/>
              <a:t>Pastoral Associates were not formally recognised or authorised at a Diocesan level, though they existed at a parish level.</a:t>
            </a:r>
          </a:p>
        </p:txBody>
      </p:sp>
      <p:sp>
        <p:nvSpPr>
          <p:cNvPr id="4" name="Date Placeholder 3">
            <a:extLst>
              <a:ext uri="{FF2B5EF4-FFF2-40B4-BE49-F238E27FC236}">
                <a16:creationId xmlns:a16="http://schemas.microsoft.com/office/drawing/2014/main" id="{037134C7-1B12-2743-6750-549988982EAC}"/>
              </a:ext>
            </a:extLst>
          </p:cNvPr>
          <p:cNvSpPr>
            <a:spLocks noGrp="1"/>
          </p:cNvSpPr>
          <p:nvPr>
            <p:ph type="dt" sz="half" idx="10"/>
          </p:nvPr>
        </p:nvSpPr>
        <p:spPr/>
        <p:txBody>
          <a:bodyPr/>
          <a:lstStyle/>
          <a:p>
            <a:r>
              <a:rPr lang="en-AU"/>
              <a:t>28/9/23</a:t>
            </a:r>
            <a:endParaRPr lang="en-US"/>
          </a:p>
        </p:txBody>
      </p:sp>
      <p:sp>
        <p:nvSpPr>
          <p:cNvPr id="5" name="Footer Placeholder 4">
            <a:extLst>
              <a:ext uri="{FF2B5EF4-FFF2-40B4-BE49-F238E27FC236}">
                <a16:creationId xmlns:a16="http://schemas.microsoft.com/office/drawing/2014/main" id="{A5E8FE7F-B9D8-B5EA-D7DB-A19A3D760B99}"/>
              </a:ext>
            </a:extLst>
          </p:cNvPr>
          <p:cNvSpPr>
            <a:spLocks noGrp="1"/>
          </p:cNvSpPr>
          <p:nvPr>
            <p:ph type="ftr" sz="quarter" idx="11"/>
          </p:nvPr>
        </p:nvSpPr>
        <p:spPr/>
        <p:txBody>
          <a:bodyPr/>
          <a:lstStyle/>
          <a:p>
            <a:r>
              <a:rPr lang="en-US"/>
              <a:t>Instituted Lay Ministries  - Paul Mason</a:t>
            </a:r>
          </a:p>
        </p:txBody>
      </p:sp>
      <p:sp>
        <p:nvSpPr>
          <p:cNvPr id="6" name="Slide Number Placeholder 5">
            <a:extLst>
              <a:ext uri="{FF2B5EF4-FFF2-40B4-BE49-F238E27FC236}">
                <a16:creationId xmlns:a16="http://schemas.microsoft.com/office/drawing/2014/main" id="{C31E3927-921A-4477-C4CC-18B6A43F3414}"/>
              </a:ext>
            </a:extLst>
          </p:cNvPr>
          <p:cNvSpPr>
            <a:spLocks noGrp="1"/>
          </p:cNvSpPr>
          <p:nvPr>
            <p:ph type="sldNum" sz="quarter" idx="12"/>
          </p:nvPr>
        </p:nvSpPr>
        <p:spPr/>
        <p:txBody>
          <a:bodyPr/>
          <a:lstStyle/>
          <a:p>
            <a:fld id="{E99AA383-1F75-AC41-9A90-92DB078145F6}" type="slidenum">
              <a:rPr lang="en-US" smtClean="0"/>
              <a:t>19</a:t>
            </a:fld>
            <a:endParaRPr lang="en-US"/>
          </a:p>
        </p:txBody>
      </p:sp>
      <p:pic>
        <p:nvPicPr>
          <p:cNvPr id="7" name="Picture 6" descr="Elephant in wild">
            <a:extLst>
              <a:ext uri="{FF2B5EF4-FFF2-40B4-BE49-F238E27FC236}">
                <a16:creationId xmlns:a16="http://schemas.microsoft.com/office/drawing/2014/main" id="{DD7DAC9B-52A0-0269-8352-F708426A9B45}"/>
              </a:ext>
            </a:extLst>
          </p:cNvPr>
          <p:cNvPicPr>
            <a:picLocks noChangeAspect="1"/>
          </p:cNvPicPr>
          <p:nvPr/>
        </p:nvPicPr>
        <p:blipFill>
          <a:blip r:embed="rId2"/>
          <a:stretch>
            <a:fillRect/>
          </a:stretch>
        </p:blipFill>
        <p:spPr>
          <a:xfrm>
            <a:off x="2209800" y="2278763"/>
            <a:ext cx="714704" cy="476469"/>
          </a:xfrm>
          <a:prstGeom prst="rect">
            <a:avLst/>
          </a:prstGeom>
        </p:spPr>
      </p:pic>
    </p:spTree>
    <p:extLst>
      <p:ext uri="{BB962C8B-B14F-4D97-AF65-F5344CB8AC3E}">
        <p14:creationId xmlns:p14="http://schemas.microsoft.com/office/powerpoint/2010/main" val="1959530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4F6CE-32A5-F489-5AE9-B8385A601626}"/>
              </a:ext>
            </a:extLst>
          </p:cNvPr>
          <p:cNvSpPr>
            <a:spLocks noGrp="1"/>
          </p:cNvSpPr>
          <p:nvPr>
            <p:ph type="title"/>
          </p:nvPr>
        </p:nvSpPr>
        <p:spPr/>
        <p:txBody>
          <a:bodyPr/>
          <a:lstStyle/>
          <a:p>
            <a:r>
              <a:rPr lang="en-AU" dirty="0"/>
              <a:t>Purpose</a:t>
            </a:r>
          </a:p>
        </p:txBody>
      </p:sp>
      <p:sp>
        <p:nvSpPr>
          <p:cNvPr id="3" name="Content Placeholder 2">
            <a:extLst>
              <a:ext uri="{FF2B5EF4-FFF2-40B4-BE49-F238E27FC236}">
                <a16:creationId xmlns:a16="http://schemas.microsoft.com/office/drawing/2014/main" id="{DA6D042A-763E-540B-E5DC-3C2D70FF0B84}"/>
              </a:ext>
            </a:extLst>
          </p:cNvPr>
          <p:cNvSpPr>
            <a:spLocks noGrp="1"/>
          </p:cNvSpPr>
          <p:nvPr>
            <p:ph idx="1"/>
          </p:nvPr>
        </p:nvSpPr>
        <p:spPr/>
        <p:txBody>
          <a:bodyPr/>
          <a:lstStyle/>
          <a:p>
            <a:r>
              <a:rPr lang="en-AU" dirty="0"/>
              <a:t>To Promote Ongoing Reflection on Formal Ecclesial Lay Ministries.</a:t>
            </a:r>
          </a:p>
          <a:p>
            <a:pPr lvl="1"/>
            <a:r>
              <a:rPr lang="en-AU" dirty="0"/>
              <a:t>Begun with Pope Saint Paul VI, </a:t>
            </a:r>
            <a:r>
              <a:rPr lang="en-AU" i="1" dirty="0" err="1"/>
              <a:t>Ministeria</a:t>
            </a:r>
            <a:r>
              <a:rPr lang="en-AU" i="1" dirty="0"/>
              <a:t> Quaedem,</a:t>
            </a:r>
            <a:r>
              <a:rPr lang="en-AU" dirty="0"/>
              <a:t>1972 </a:t>
            </a:r>
          </a:p>
          <a:p>
            <a:pPr lvl="1"/>
            <a:r>
              <a:rPr lang="en-AU" dirty="0"/>
              <a:t>Expanded by Pope Saint Paul VI, </a:t>
            </a:r>
            <a:r>
              <a:rPr lang="en-AU" i="1" dirty="0" err="1"/>
              <a:t>Immensae</a:t>
            </a:r>
            <a:r>
              <a:rPr lang="en-AU" i="1" dirty="0"/>
              <a:t> </a:t>
            </a:r>
            <a:r>
              <a:rPr lang="en-AU" i="1" dirty="0" err="1"/>
              <a:t>Caritatis</a:t>
            </a:r>
            <a:r>
              <a:rPr lang="en-AU" i="1" dirty="0"/>
              <a:t>,</a:t>
            </a:r>
            <a:r>
              <a:rPr lang="en-AU" dirty="0"/>
              <a:t> 25 January 1973</a:t>
            </a:r>
          </a:p>
          <a:p>
            <a:pPr lvl="1"/>
            <a:r>
              <a:rPr lang="en-AU" dirty="0"/>
              <a:t>Expanded by Pope Francis, </a:t>
            </a:r>
            <a:r>
              <a:rPr lang="en-AU" i="1" dirty="0"/>
              <a:t>Spiritus Domini, </a:t>
            </a:r>
            <a:r>
              <a:rPr lang="en-AU" dirty="0"/>
              <a:t>10 January 2021</a:t>
            </a:r>
          </a:p>
          <a:p>
            <a:pPr lvl="1"/>
            <a:r>
              <a:rPr lang="en-AU" dirty="0"/>
              <a:t>Expanded by Pope Francis, </a:t>
            </a:r>
            <a:r>
              <a:rPr lang="en-AU" i="1" dirty="0" err="1"/>
              <a:t>Antiquum</a:t>
            </a:r>
            <a:r>
              <a:rPr lang="en-AU" i="1" dirty="0"/>
              <a:t> Ministerium, </a:t>
            </a:r>
            <a:r>
              <a:rPr lang="en-AU" dirty="0"/>
              <a:t>10 May 2021</a:t>
            </a:r>
          </a:p>
          <a:p>
            <a:pPr lvl="1"/>
            <a:r>
              <a:rPr lang="en-AU" dirty="0"/>
              <a:t>Pope Francis’ 50</a:t>
            </a:r>
            <a:r>
              <a:rPr lang="en-AU" baseline="30000" dirty="0"/>
              <a:t>th</a:t>
            </a:r>
            <a:r>
              <a:rPr lang="en-AU" dirty="0"/>
              <a:t> Anniversary Reflection on </a:t>
            </a:r>
            <a:r>
              <a:rPr lang="en-AU" i="1" dirty="0"/>
              <a:t>Ministerium </a:t>
            </a:r>
            <a:r>
              <a:rPr lang="en-AU" i="1" dirty="0" err="1"/>
              <a:t>Quaedam</a:t>
            </a:r>
            <a:r>
              <a:rPr lang="en-AU" i="1" dirty="0"/>
              <a:t>, </a:t>
            </a:r>
            <a:r>
              <a:rPr lang="en-AU" dirty="0"/>
              <a:t>15/8/22</a:t>
            </a:r>
          </a:p>
          <a:p>
            <a:r>
              <a:rPr lang="en-AU" dirty="0"/>
              <a:t>To Share Our Experiences of the Past Fifty Years.</a:t>
            </a:r>
          </a:p>
          <a:p>
            <a:r>
              <a:rPr lang="en-AU" dirty="0"/>
              <a:t>To Promote Authentic Discernment for Implementation in the “Here and Now” of Local Churches and Communities.</a:t>
            </a:r>
          </a:p>
          <a:p>
            <a:endParaRPr lang="en-AU" dirty="0"/>
          </a:p>
        </p:txBody>
      </p:sp>
      <p:sp>
        <p:nvSpPr>
          <p:cNvPr id="4" name="Date Placeholder 3">
            <a:extLst>
              <a:ext uri="{FF2B5EF4-FFF2-40B4-BE49-F238E27FC236}">
                <a16:creationId xmlns:a16="http://schemas.microsoft.com/office/drawing/2014/main" id="{38353482-B641-B6C2-49AC-D6C4650BD223}"/>
              </a:ext>
            </a:extLst>
          </p:cNvPr>
          <p:cNvSpPr>
            <a:spLocks noGrp="1"/>
          </p:cNvSpPr>
          <p:nvPr>
            <p:ph type="dt" sz="half" idx="10"/>
          </p:nvPr>
        </p:nvSpPr>
        <p:spPr/>
        <p:txBody>
          <a:bodyPr/>
          <a:lstStyle/>
          <a:p>
            <a:r>
              <a:rPr lang="en-AU"/>
              <a:t>28/9/23</a:t>
            </a:r>
            <a:endParaRPr lang="en-US"/>
          </a:p>
        </p:txBody>
      </p:sp>
      <p:sp>
        <p:nvSpPr>
          <p:cNvPr id="5" name="Footer Placeholder 4">
            <a:extLst>
              <a:ext uri="{FF2B5EF4-FFF2-40B4-BE49-F238E27FC236}">
                <a16:creationId xmlns:a16="http://schemas.microsoft.com/office/drawing/2014/main" id="{0B164DA3-49B6-6047-1E79-CBFE9DFA37C5}"/>
              </a:ext>
            </a:extLst>
          </p:cNvPr>
          <p:cNvSpPr>
            <a:spLocks noGrp="1"/>
          </p:cNvSpPr>
          <p:nvPr>
            <p:ph type="ftr" sz="quarter" idx="11"/>
          </p:nvPr>
        </p:nvSpPr>
        <p:spPr/>
        <p:txBody>
          <a:bodyPr/>
          <a:lstStyle/>
          <a:p>
            <a:r>
              <a:rPr lang="en-US"/>
              <a:t>Instituted Lay Ministries  - Paul Mason</a:t>
            </a:r>
          </a:p>
        </p:txBody>
      </p:sp>
      <p:sp>
        <p:nvSpPr>
          <p:cNvPr id="6" name="Slide Number Placeholder 5">
            <a:extLst>
              <a:ext uri="{FF2B5EF4-FFF2-40B4-BE49-F238E27FC236}">
                <a16:creationId xmlns:a16="http://schemas.microsoft.com/office/drawing/2014/main" id="{A9019CB4-D2CC-7E13-E867-2F607E18D630}"/>
              </a:ext>
            </a:extLst>
          </p:cNvPr>
          <p:cNvSpPr>
            <a:spLocks noGrp="1"/>
          </p:cNvSpPr>
          <p:nvPr>
            <p:ph type="sldNum" sz="quarter" idx="12"/>
          </p:nvPr>
        </p:nvSpPr>
        <p:spPr/>
        <p:txBody>
          <a:bodyPr/>
          <a:lstStyle/>
          <a:p>
            <a:fld id="{E99AA383-1F75-AC41-9A90-92DB078145F6}" type="slidenum">
              <a:rPr lang="en-US" smtClean="0"/>
              <a:t>2</a:t>
            </a:fld>
            <a:endParaRPr lang="en-US"/>
          </a:p>
        </p:txBody>
      </p:sp>
      <p:pic>
        <p:nvPicPr>
          <p:cNvPr id="7" name="Picture 6" descr="Elephant in wild">
            <a:extLst>
              <a:ext uri="{FF2B5EF4-FFF2-40B4-BE49-F238E27FC236}">
                <a16:creationId xmlns:a16="http://schemas.microsoft.com/office/drawing/2014/main" id="{C14D2065-A398-78A2-FD83-FCDA1A9300B6}"/>
              </a:ext>
            </a:extLst>
          </p:cNvPr>
          <p:cNvPicPr>
            <a:picLocks noChangeAspect="1"/>
          </p:cNvPicPr>
          <p:nvPr/>
        </p:nvPicPr>
        <p:blipFill>
          <a:blip r:embed="rId2"/>
          <a:stretch>
            <a:fillRect/>
          </a:stretch>
        </p:blipFill>
        <p:spPr>
          <a:xfrm>
            <a:off x="9496096" y="3096910"/>
            <a:ext cx="714704" cy="476469"/>
          </a:xfrm>
          <a:prstGeom prst="rect">
            <a:avLst/>
          </a:prstGeom>
        </p:spPr>
      </p:pic>
    </p:spTree>
    <p:extLst>
      <p:ext uri="{BB962C8B-B14F-4D97-AF65-F5344CB8AC3E}">
        <p14:creationId xmlns:p14="http://schemas.microsoft.com/office/powerpoint/2010/main" val="2663968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48A97-66D2-2ADC-AED2-DED2491B0925}"/>
              </a:ext>
            </a:extLst>
          </p:cNvPr>
          <p:cNvSpPr>
            <a:spLocks noGrp="1"/>
          </p:cNvSpPr>
          <p:nvPr>
            <p:ph type="title"/>
          </p:nvPr>
        </p:nvSpPr>
        <p:spPr/>
        <p:txBody>
          <a:bodyPr>
            <a:normAutofit fontScale="90000"/>
          </a:bodyPr>
          <a:lstStyle/>
          <a:p>
            <a:r>
              <a:rPr lang="en-AU" dirty="0"/>
              <a:t>Instituted Ministries Experience:</a:t>
            </a:r>
            <a:br>
              <a:rPr lang="en-AU" dirty="0"/>
            </a:br>
            <a:r>
              <a:rPr lang="en-AU" dirty="0"/>
              <a:t>Diocese of Wollongong</a:t>
            </a:r>
          </a:p>
        </p:txBody>
      </p:sp>
      <p:sp>
        <p:nvSpPr>
          <p:cNvPr id="3" name="Content Placeholder 2">
            <a:extLst>
              <a:ext uri="{FF2B5EF4-FFF2-40B4-BE49-F238E27FC236}">
                <a16:creationId xmlns:a16="http://schemas.microsoft.com/office/drawing/2014/main" id="{7E16DB49-7EE0-7569-5646-27BDC38C5C7B}"/>
              </a:ext>
            </a:extLst>
          </p:cNvPr>
          <p:cNvSpPr>
            <a:spLocks noGrp="1"/>
          </p:cNvSpPr>
          <p:nvPr>
            <p:ph idx="1"/>
          </p:nvPr>
        </p:nvSpPr>
        <p:spPr/>
        <p:txBody>
          <a:bodyPr/>
          <a:lstStyle/>
          <a:p>
            <a:r>
              <a:rPr lang="en-AU" dirty="0"/>
              <a:t>Acolytes are instituted and authorised, similar to Extraordinary Ministers of Holy Communion (commissioned and authorised). </a:t>
            </a:r>
          </a:p>
          <a:p>
            <a:r>
              <a:rPr lang="en-AU" dirty="0"/>
              <a:t>Faculty of Service is renewable every 5 years, corresponding with requirement to renew WWCC and NPHC.</a:t>
            </a:r>
          </a:p>
          <a:p>
            <a:r>
              <a:rPr lang="en-AU" i="1" dirty="0"/>
              <a:t>Note: </a:t>
            </a:r>
            <a:r>
              <a:rPr lang="en-AU" dirty="0"/>
              <a:t>Lectors were instituted and authorised by Bishop Murray in line with the role outlined in </a:t>
            </a:r>
            <a:r>
              <a:rPr lang="en-AU" i="1" dirty="0" err="1"/>
              <a:t>Ministeria</a:t>
            </a:r>
            <a:r>
              <a:rPr lang="en-AU" i="1" dirty="0"/>
              <a:t> </a:t>
            </a:r>
            <a:r>
              <a:rPr lang="en-AU" i="1" dirty="0" err="1"/>
              <a:t>Quaedam</a:t>
            </a:r>
            <a:r>
              <a:rPr lang="en-AU" i="1" dirty="0"/>
              <a:t>. </a:t>
            </a:r>
            <a:r>
              <a:rPr lang="en-AU" dirty="0"/>
              <a:t>(e.g. Trish Hyett)</a:t>
            </a:r>
          </a:p>
          <a:p>
            <a:r>
              <a:rPr lang="en-AU" dirty="0"/>
              <a:t>Much progress since 2005. </a:t>
            </a:r>
            <a:r>
              <a:rPr lang="en-AU" i="1" dirty="0"/>
              <a:t>Spiritus Domini </a:t>
            </a:r>
            <a:r>
              <a:rPr lang="en-AU" dirty="0"/>
              <a:t>amends canon law; ACBC produced “Norms for the Ministry of Lector and Acolyte,” but no women have been instituted into ministry since </a:t>
            </a:r>
            <a:r>
              <a:rPr lang="en-AU" i="1" dirty="0"/>
              <a:t>Spiritus Domini.</a:t>
            </a:r>
            <a:endParaRPr lang="en-AU" dirty="0"/>
          </a:p>
        </p:txBody>
      </p:sp>
      <p:sp>
        <p:nvSpPr>
          <p:cNvPr id="4" name="Date Placeholder 3">
            <a:extLst>
              <a:ext uri="{FF2B5EF4-FFF2-40B4-BE49-F238E27FC236}">
                <a16:creationId xmlns:a16="http://schemas.microsoft.com/office/drawing/2014/main" id="{5C0E9A70-6BA7-4A1D-4E3D-761C74756727}"/>
              </a:ext>
            </a:extLst>
          </p:cNvPr>
          <p:cNvSpPr>
            <a:spLocks noGrp="1"/>
          </p:cNvSpPr>
          <p:nvPr>
            <p:ph type="dt" sz="half" idx="10"/>
          </p:nvPr>
        </p:nvSpPr>
        <p:spPr/>
        <p:txBody>
          <a:bodyPr/>
          <a:lstStyle/>
          <a:p>
            <a:r>
              <a:rPr lang="en-AU"/>
              <a:t>28/9/23</a:t>
            </a:r>
            <a:endParaRPr lang="en-US"/>
          </a:p>
        </p:txBody>
      </p:sp>
      <p:sp>
        <p:nvSpPr>
          <p:cNvPr id="5" name="Footer Placeholder 4">
            <a:extLst>
              <a:ext uri="{FF2B5EF4-FFF2-40B4-BE49-F238E27FC236}">
                <a16:creationId xmlns:a16="http://schemas.microsoft.com/office/drawing/2014/main" id="{8600300F-565E-FB47-018D-9926FA858AD0}"/>
              </a:ext>
            </a:extLst>
          </p:cNvPr>
          <p:cNvSpPr>
            <a:spLocks noGrp="1"/>
          </p:cNvSpPr>
          <p:nvPr>
            <p:ph type="ftr" sz="quarter" idx="11"/>
          </p:nvPr>
        </p:nvSpPr>
        <p:spPr/>
        <p:txBody>
          <a:bodyPr/>
          <a:lstStyle/>
          <a:p>
            <a:r>
              <a:rPr lang="en-US"/>
              <a:t>Instituted Lay Ministries  - Paul Mason</a:t>
            </a:r>
          </a:p>
        </p:txBody>
      </p:sp>
      <p:sp>
        <p:nvSpPr>
          <p:cNvPr id="6" name="Slide Number Placeholder 5">
            <a:extLst>
              <a:ext uri="{FF2B5EF4-FFF2-40B4-BE49-F238E27FC236}">
                <a16:creationId xmlns:a16="http://schemas.microsoft.com/office/drawing/2014/main" id="{20488FE7-1196-7D01-0BFB-6C6FC6844C7D}"/>
              </a:ext>
            </a:extLst>
          </p:cNvPr>
          <p:cNvSpPr>
            <a:spLocks noGrp="1"/>
          </p:cNvSpPr>
          <p:nvPr>
            <p:ph type="sldNum" sz="quarter" idx="12"/>
          </p:nvPr>
        </p:nvSpPr>
        <p:spPr/>
        <p:txBody>
          <a:bodyPr/>
          <a:lstStyle/>
          <a:p>
            <a:fld id="{E99AA383-1F75-AC41-9A90-92DB078145F6}" type="slidenum">
              <a:rPr lang="en-US" smtClean="0"/>
              <a:t>20</a:t>
            </a:fld>
            <a:endParaRPr lang="en-US"/>
          </a:p>
        </p:txBody>
      </p:sp>
    </p:spTree>
    <p:extLst>
      <p:ext uri="{BB962C8B-B14F-4D97-AF65-F5344CB8AC3E}">
        <p14:creationId xmlns:p14="http://schemas.microsoft.com/office/powerpoint/2010/main" val="1720009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0DD09-AD58-03A1-D56E-D2D6D3B5D394}"/>
              </a:ext>
            </a:extLst>
          </p:cNvPr>
          <p:cNvSpPr>
            <a:spLocks noGrp="1"/>
          </p:cNvSpPr>
          <p:nvPr>
            <p:ph type="title"/>
          </p:nvPr>
        </p:nvSpPr>
        <p:spPr/>
        <p:txBody>
          <a:bodyPr>
            <a:noAutofit/>
          </a:bodyPr>
          <a:lstStyle/>
          <a:p>
            <a:r>
              <a:rPr lang="en-AU" sz="4000" dirty="0"/>
              <a:t>Instituted Ministries </a:t>
            </a:r>
            <a:br>
              <a:rPr lang="en-AU" sz="4000" dirty="0"/>
            </a:br>
            <a:r>
              <a:rPr lang="en-AU" sz="4000" dirty="0"/>
              <a:t>Experience: Guidelines</a:t>
            </a:r>
          </a:p>
        </p:txBody>
      </p:sp>
      <p:sp>
        <p:nvSpPr>
          <p:cNvPr id="3" name="Content Placeholder 2">
            <a:extLst>
              <a:ext uri="{FF2B5EF4-FFF2-40B4-BE49-F238E27FC236}">
                <a16:creationId xmlns:a16="http://schemas.microsoft.com/office/drawing/2014/main" id="{67087DF1-351A-367E-2A25-E810451E1A46}"/>
              </a:ext>
            </a:extLst>
          </p:cNvPr>
          <p:cNvSpPr>
            <a:spLocks noGrp="1"/>
          </p:cNvSpPr>
          <p:nvPr>
            <p:ph idx="1"/>
          </p:nvPr>
        </p:nvSpPr>
        <p:spPr/>
        <p:txBody>
          <a:bodyPr/>
          <a:lstStyle/>
          <a:p>
            <a:r>
              <a:rPr lang="en-AU" dirty="0"/>
              <a:t>First developed in 2005</a:t>
            </a:r>
          </a:p>
          <a:p>
            <a:r>
              <a:rPr lang="en-AU" dirty="0"/>
              <a:t>Significant amendment in 2011, introducing Commissioning for Adult Servers and Extraordinary Ministers </a:t>
            </a:r>
            <a:r>
              <a:rPr lang="en-AU" i="1" dirty="0"/>
              <a:t>(</a:t>
            </a:r>
            <a:r>
              <a:rPr lang="en-AU" dirty="0"/>
              <a:t>Paul VI, </a:t>
            </a:r>
            <a:r>
              <a:rPr lang="en-AU" i="1" dirty="0" err="1"/>
              <a:t>Immensae</a:t>
            </a:r>
            <a:r>
              <a:rPr lang="en-AU" i="1" dirty="0"/>
              <a:t> </a:t>
            </a:r>
            <a:r>
              <a:rPr lang="en-AU" i="1" dirty="0" err="1"/>
              <a:t>Caritatis</a:t>
            </a:r>
            <a:r>
              <a:rPr lang="en-AU" i="1" dirty="0"/>
              <a:t>)</a:t>
            </a:r>
          </a:p>
          <a:p>
            <a:r>
              <a:rPr lang="en-AU" dirty="0"/>
              <a:t>Amendments over years to clarify roles delegated by bishop to Adult Servers</a:t>
            </a:r>
          </a:p>
          <a:p>
            <a:r>
              <a:rPr lang="en-AU" dirty="0"/>
              <a:t>Issues</a:t>
            </a:r>
          </a:p>
          <a:p>
            <a:pPr lvl="1"/>
            <a:r>
              <a:rPr lang="en-AU" dirty="0"/>
              <a:t>related to role of women, </a:t>
            </a:r>
          </a:p>
          <a:p>
            <a:pPr lvl="1"/>
            <a:r>
              <a:rPr lang="en-AU" dirty="0"/>
              <a:t>related to role of instituted acolytes v. commissioned extraordinary ministers,</a:t>
            </a:r>
          </a:p>
          <a:p>
            <a:pPr lvl="1"/>
            <a:r>
              <a:rPr lang="en-AU" dirty="0"/>
              <a:t>related to authority of bishop, </a:t>
            </a:r>
            <a:r>
              <a:rPr lang="en-AU" dirty="0" err="1"/>
              <a:t>Cathlink</a:t>
            </a:r>
            <a:r>
              <a:rPr lang="en-AU" dirty="0"/>
              <a:t> database, heresy, etc. </a:t>
            </a:r>
          </a:p>
          <a:p>
            <a:endParaRPr lang="en-AU" dirty="0"/>
          </a:p>
        </p:txBody>
      </p:sp>
      <p:sp>
        <p:nvSpPr>
          <p:cNvPr id="4" name="Date Placeholder 3">
            <a:extLst>
              <a:ext uri="{FF2B5EF4-FFF2-40B4-BE49-F238E27FC236}">
                <a16:creationId xmlns:a16="http://schemas.microsoft.com/office/drawing/2014/main" id="{2A2E28B9-E08B-E95D-FB4F-A094154B846D}"/>
              </a:ext>
            </a:extLst>
          </p:cNvPr>
          <p:cNvSpPr>
            <a:spLocks noGrp="1"/>
          </p:cNvSpPr>
          <p:nvPr>
            <p:ph type="dt" sz="half" idx="10"/>
          </p:nvPr>
        </p:nvSpPr>
        <p:spPr/>
        <p:txBody>
          <a:bodyPr/>
          <a:lstStyle/>
          <a:p>
            <a:r>
              <a:rPr lang="en-AU"/>
              <a:t>28/9/23</a:t>
            </a:r>
            <a:endParaRPr lang="en-US"/>
          </a:p>
        </p:txBody>
      </p:sp>
      <p:sp>
        <p:nvSpPr>
          <p:cNvPr id="5" name="Footer Placeholder 4">
            <a:extLst>
              <a:ext uri="{FF2B5EF4-FFF2-40B4-BE49-F238E27FC236}">
                <a16:creationId xmlns:a16="http://schemas.microsoft.com/office/drawing/2014/main" id="{D5F28226-7A8C-6BAD-D4C3-3BCD77E7161B}"/>
              </a:ext>
            </a:extLst>
          </p:cNvPr>
          <p:cNvSpPr>
            <a:spLocks noGrp="1"/>
          </p:cNvSpPr>
          <p:nvPr>
            <p:ph type="ftr" sz="quarter" idx="11"/>
          </p:nvPr>
        </p:nvSpPr>
        <p:spPr/>
        <p:txBody>
          <a:bodyPr/>
          <a:lstStyle/>
          <a:p>
            <a:r>
              <a:rPr lang="en-US"/>
              <a:t>Instituted Lay Ministries  - Paul Mason</a:t>
            </a:r>
          </a:p>
        </p:txBody>
      </p:sp>
      <p:sp>
        <p:nvSpPr>
          <p:cNvPr id="6" name="Slide Number Placeholder 5">
            <a:extLst>
              <a:ext uri="{FF2B5EF4-FFF2-40B4-BE49-F238E27FC236}">
                <a16:creationId xmlns:a16="http://schemas.microsoft.com/office/drawing/2014/main" id="{C8D58A6B-6A96-B8D2-C75E-74EE15A476A3}"/>
              </a:ext>
            </a:extLst>
          </p:cNvPr>
          <p:cNvSpPr>
            <a:spLocks noGrp="1"/>
          </p:cNvSpPr>
          <p:nvPr>
            <p:ph type="sldNum" sz="quarter" idx="12"/>
          </p:nvPr>
        </p:nvSpPr>
        <p:spPr/>
        <p:txBody>
          <a:bodyPr/>
          <a:lstStyle/>
          <a:p>
            <a:fld id="{E99AA383-1F75-AC41-9A90-92DB078145F6}" type="slidenum">
              <a:rPr lang="en-US" smtClean="0"/>
              <a:t>21</a:t>
            </a:fld>
            <a:endParaRPr lang="en-US"/>
          </a:p>
        </p:txBody>
      </p:sp>
    </p:spTree>
    <p:extLst>
      <p:ext uri="{BB962C8B-B14F-4D97-AF65-F5344CB8AC3E}">
        <p14:creationId xmlns:p14="http://schemas.microsoft.com/office/powerpoint/2010/main" val="2327509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B9D23-52FC-9F34-FCAF-7B073031D976}"/>
              </a:ext>
            </a:extLst>
          </p:cNvPr>
          <p:cNvSpPr>
            <a:spLocks noGrp="1"/>
          </p:cNvSpPr>
          <p:nvPr>
            <p:ph type="title"/>
          </p:nvPr>
        </p:nvSpPr>
        <p:spPr/>
        <p:txBody>
          <a:bodyPr>
            <a:normAutofit/>
          </a:bodyPr>
          <a:lstStyle/>
          <a:p>
            <a:r>
              <a:rPr lang="en-AU" dirty="0"/>
              <a:t>Possibilities: Discernment of Instituted Ministries in a Parish</a:t>
            </a:r>
          </a:p>
        </p:txBody>
      </p:sp>
      <p:sp>
        <p:nvSpPr>
          <p:cNvPr id="3" name="Content Placeholder 2">
            <a:extLst>
              <a:ext uri="{FF2B5EF4-FFF2-40B4-BE49-F238E27FC236}">
                <a16:creationId xmlns:a16="http://schemas.microsoft.com/office/drawing/2014/main" id="{31DE9121-DFB2-31F0-F94D-E8C3E1FD3A1A}"/>
              </a:ext>
            </a:extLst>
          </p:cNvPr>
          <p:cNvSpPr>
            <a:spLocks noGrp="1"/>
          </p:cNvSpPr>
          <p:nvPr>
            <p:ph idx="1"/>
          </p:nvPr>
        </p:nvSpPr>
        <p:spPr/>
        <p:txBody>
          <a:bodyPr/>
          <a:lstStyle/>
          <a:p>
            <a:r>
              <a:rPr lang="en-AU" dirty="0"/>
              <a:t>A parish ministry team in Australia might comprise</a:t>
            </a:r>
          </a:p>
          <a:p>
            <a:pPr lvl="1"/>
            <a:r>
              <a:rPr lang="en-AU" dirty="0"/>
              <a:t>Two Priests</a:t>
            </a:r>
          </a:p>
          <a:p>
            <a:pPr lvl="1"/>
            <a:r>
              <a:rPr lang="en-AU" dirty="0"/>
              <a:t>Deacon</a:t>
            </a:r>
          </a:p>
          <a:p>
            <a:pPr lvl="1"/>
            <a:r>
              <a:rPr lang="en-AU" dirty="0"/>
              <a:t>Pastoral Associate (Catechist – general)</a:t>
            </a:r>
          </a:p>
          <a:p>
            <a:pPr lvl="1"/>
            <a:r>
              <a:rPr lang="en-AU" dirty="0"/>
              <a:t>Director of Music Ministry (Lector)</a:t>
            </a:r>
          </a:p>
          <a:p>
            <a:pPr lvl="1"/>
            <a:r>
              <a:rPr lang="en-AU" dirty="0"/>
              <a:t>Reader and Acolyte Ministry Coordinators (Acolyte, Lector)</a:t>
            </a:r>
          </a:p>
          <a:p>
            <a:pPr lvl="1"/>
            <a:r>
              <a:rPr lang="en-AU" dirty="0"/>
              <a:t>RCIA Coordinator (Catechist – specific, or Lector)</a:t>
            </a:r>
          </a:p>
          <a:p>
            <a:pPr lvl="1"/>
            <a:r>
              <a:rPr lang="en-AU" dirty="0"/>
              <a:t>CCD and Sacramental Coordinator (Catechist – specific, or Lector)</a:t>
            </a:r>
          </a:p>
          <a:p>
            <a:pPr lvl="1"/>
            <a:r>
              <a:rPr lang="en-AU" dirty="0"/>
              <a:t>Youth Minister (Catechist – specific, or Lector)</a:t>
            </a:r>
          </a:p>
          <a:p>
            <a:pPr lvl="1"/>
            <a:endParaRPr lang="en-AU" dirty="0"/>
          </a:p>
          <a:p>
            <a:pPr lvl="1"/>
            <a:endParaRPr lang="en-AU" dirty="0"/>
          </a:p>
          <a:p>
            <a:pPr lvl="1"/>
            <a:endParaRPr lang="en-AU" dirty="0"/>
          </a:p>
        </p:txBody>
      </p:sp>
      <p:sp>
        <p:nvSpPr>
          <p:cNvPr id="4" name="Date Placeholder 3">
            <a:extLst>
              <a:ext uri="{FF2B5EF4-FFF2-40B4-BE49-F238E27FC236}">
                <a16:creationId xmlns:a16="http://schemas.microsoft.com/office/drawing/2014/main" id="{BBFA6152-2054-C40F-A3C6-866D11523173}"/>
              </a:ext>
            </a:extLst>
          </p:cNvPr>
          <p:cNvSpPr>
            <a:spLocks noGrp="1"/>
          </p:cNvSpPr>
          <p:nvPr>
            <p:ph type="dt" sz="half" idx="10"/>
          </p:nvPr>
        </p:nvSpPr>
        <p:spPr/>
        <p:txBody>
          <a:bodyPr/>
          <a:lstStyle/>
          <a:p>
            <a:r>
              <a:rPr lang="en-AU"/>
              <a:t>28/9/23</a:t>
            </a:r>
            <a:endParaRPr lang="en-US"/>
          </a:p>
        </p:txBody>
      </p:sp>
      <p:sp>
        <p:nvSpPr>
          <p:cNvPr id="5" name="Footer Placeholder 4">
            <a:extLst>
              <a:ext uri="{FF2B5EF4-FFF2-40B4-BE49-F238E27FC236}">
                <a16:creationId xmlns:a16="http://schemas.microsoft.com/office/drawing/2014/main" id="{D751498D-376A-6E94-E7F2-B24DB7D39B14}"/>
              </a:ext>
            </a:extLst>
          </p:cNvPr>
          <p:cNvSpPr>
            <a:spLocks noGrp="1"/>
          </p:cNvSpPr>
          <p:nvPr>
            <p:ph type="ftr" sz="quarter" idx="11"/>
          </p:nvPr>
        </p:nvSpPr>
        <p:spPr/>
        <p:txBody>
          <a:bodyPr/>
          <a:lstStyle/>
          <a:p>
            <a:r>
              <a:rPr lang="en-US"/>
              <a:t>Instituted Lay Ministries  - Paul Mason</a:t>
            </a:r>
          </a:p>
        </p:txBody>
      </p:sp>
      <p:sp>
        <p:nvSpPr>
          <p:cNvPr id="6" name="Slide Number Placeholder 5">
            <a:extLst>
              <a:ext uri="{FF2B5EF4-FFF2-40B4-BE49-F238E27FC236}">
                <a16:creationId xmlns:a16="http://schemas.microsoft.com/office/drawing/2014/main" id="{CF7B4627-E855-758E-3D0C-E456A22DA252}"/>
              </a:ext>
            </a:extLst>
          </p:cNvPr>
          <p:cNvSpPr>
            <a:spLocks noGrp="1"/>
          </p:cNvSpPr>
          <p:nvPr>
            <p:ph type="sldNum" sz="quarter" idx="12"/>
          </p:nvPr>
        </p:nvSpPr>
        <p:spPr/>
        <p:txBody>
          <a:bodyPr/>
          <a:lstStyle/>
          <a:p>
            <a:fld id="{E99AA383-1F75-AC41-9A90-92DB078145F6}" type="slidenum">
              <a:rPr lang="en-US" smtClean="0"/>
              <a:t>22</a:t>
            </a:fld>
            <a:endParaRPr lang="en-US"/>
          </a:p>
        </p:txBody>
      </p:sp>
    </p:spTree>
    <p:extLst>
      <p:ext uri="{BB962C8B-B14F-4D97-AF65-F5344CB8AC3E}">
        <p14:creationId xmlns:p14="http://schemas.microsoft.com/office/powerpoint/2010/main" val="331451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B9D23-52FC-9F34-FCAF-7B073031D976}"/>
              </a:ext>
            </a:extLst>
          </p:cNvPr>
          <p:cNvSpPr>
            <a:spLocks noGrp="1"/>
          </p:cNvSpPr>
          <p:nvPr>
            <p:ph type="title"/>
          </p:nvPr>
        </p:nvSpPr>
        <p:spPr/>
        <p:txBody>
          <a:bodyPr>
            <a:normAutofit/>
          </a:bodyPr>
          <a:lstStyle/>
          <a:p>
            <a:r>
              <a:rPr lang="en-AU" dirty="0"/>
              <a:t>Possibilities: Discernment of Instituted Ministry in a Diocese</a:t>
            </a:r>
          </a:p>
        </p:txBody>
      </p:sp>
      <p:sp>
        <p:nvSpPr>
          <p:cNvPr id="3" name="Content Placeholder 2">
            <a:extLst>
              <a:ext uri="{FF2B5EF4-FFF2-40B4-BE49-F238E27FC236}">
                <a16:creationId xmlns:a16="http://schemas.microsoft.com/office/drawing/2014/main" id="{31DE9121-DFB2-31F0-F94D-E8C3E1FD3A1A}"/>
              </a:ext>
            </a:extLst>
          </p:cNvPr>
          <p:cNvSpPr>
            <a:spLocks noGrp="1"/>
          </p:cNvSpPr>
          <p:nvPr>
            <p:ph idx="1"/>
          </p:nvPr>
        </p:nvSpPr>
        <p:spPr/>
        <p:txBody>
          <a:bodyPr/>
          <a:lstStyle/>
          <a:p>
            <a:r>
              <a:rPr lang="en-AU" dirty="0"/>
              <a:t>A diocesan ministry team might comprise</a:t>
            </a:r>
          </a:p>
          <a:p>
            <a:pPr lvl="1"/>
            <a:r>
              <a:rPr lang="en-AU" dirty="0"/>
              <a:t>A bishop</a:t>
            </a:r>
          </a:p>
          <a:p>
            <a:pPr lvl="1"/>
            <a:r>
              <a:rPr lang="en-AU" dirty="0"/>
              <a:t>2-3 Vicar Generals</a:t>
            </a:r>
          </a:p>
          <a:p>
            <a:pPr lvl="1"/>
            <a:r>
              <a:rPr lang="en-AU" dirty="0"/>
              <a:t>A Director of Evangelisation (Instituted Catechist – general)</a:t>
            </a:r>
          </a:p>
          <a:p>
            <a:pPr lvl="1"/>
            <a:r>
              <a:rPr lang="en-AU" dirty="0"/>
              <a:t>A Director of Liturgy and Ministry (Instituted Catechist – general)</a:t>
            </a:r>
          </a:p>
          <a:p>
            <a:pPr lvl="1"/>
            <a:r>
              <a:rPr lang="en-AU" dirty="0"/>
              <a:t>A Director of Youth Ministry (Instituted Catechist – general)</a:t>
            </a:r>
          </a:p>
          <a:p>
            <a:pPr lvl="1"/>
            <a:r>
              <a:rPr lang="en-AU" dirty="0"/>
              <a:t>A Director of CCD (Instituted Catechist – general)</a:t>
            </a:r>
          </a:p>
          <a:p>
            <a:pPr lvl="1"/>
            <a:r>
              <a:rPr lang="en-AU" dirty="0"/>
              <a:t>A Director of Adult Faith formation (Instituted Catechist – general)</a:t>
            </a:r>
          </a:p>
          <a:p>
            <a:pPr lvl="1"/>
            <a:endParaRPr lang="en-AU" dirty="0"/>
          </a:p>
          <a:p>
            <a:pPr lvl="1"/>
            <a:endParaRPr lang="en-AU" dirty="0"/>
          </a:p>
          <a:p>
            <a:pPr lvl="1"/>
            <a:endParaRPr lang="en-AU" dirty="0"/>
          </a:p>
        </p:txBody>
      </p:sp>
      <p:sp>
        <p:nvSpPr>
          <p:cNvPr id="4" name="Date Placeholder 3">
            <a:extLst>
              <a:ext uri="{FF2B5EF4-FFF2-40B4-BE49-F238E27FC236}">
                <a16:creationId xmlns:a16="http://schemas.microsoft.com/office/drawing/2014/main" id="{BBFA6152-2054-C40F-A3C6-866D11523173}"/>
              </a:ext>
            </a:extLst>
          </p:cNvPr>
          <p:cNvSpPr>
            <a:spLocks noGrp="1"/>
          </p:cNvSpPr>
          <p:nvPr>
            <p:ph type="dt" sz="half" idx="10"/>
          </p:nvPr>
        </p:nvSpPr>
        <p:spPr/>
        <p:txBody>
          <a:bodyPr/>
          <a:lstStyle/>
          <a:p>
            <a:r>
              <a:rPr lang="en-AU"/>
              <a:t>28/9/23</a:t>
            </a:r>
            <a:endParaRPr lang="en-US"/>
          </a:p>
        </p:txBody>
      </p:sp>
      <p:sp>
        <p:nvSpPr>
          <p:cNvPr id="5" name="Footer Placeholder 4">
            <a:extLst>
              <a:ext uri="{FF2B5EF4-FFF2-40B4-BE49-F238E27FC236}">
                <a16:creationId xmlns:a16="http://schemas.microsoft.com/office/drawing/2014/main" id="{D751498D-376A-6E94-E7F2-B24DB7D39B14}"/>
              </a:ext>
            </a:extLst>
          </p:cNvPr>
          <p:cNvSpPr>
            <a:spLocks noGrp="1"/>
          </p:cNvSpPr>
          <p:nvPr>
            <p:ph type="ftr" sz="quarter" idx="11"/>
          </p:nvPr>
        </p:nvSpPr>
        <p:spPr/>
        <p:txBody>
          <a:bodyPr/>
          <a:lstStyle/>
          <a:p>
            <a:r>
              <a:rPr lang="en-US"/>
              <a:t>Instituted Lay Ministries  - Paul Mason</a:t>
            </a:r>
          </a:p>
        </p:txBody>
      </p:sp>
      <p:sp>
        <p:nvSpPr>
          <p:cNvPr id="6" name="Slide Number Placeholder 5">
            <a:extLst>
              <a:ext uri="{FF2B5EF4-FFF2-40B4-BE49-F238E27FC236}">
                <a16:creationId xmlns:a16="http://schemas.microsoft.com/office/drawing/2014/main" id="{CF7B4627-E855-758E-3D0C-E456A22DA252}"/>
              </a:ext>
            </a:extLst>
          </p:cNvPr>
          <p:cNvSpPr>
            <a:spLocks noGrp="1"/>
          </p:cNvSpPr>
          <p:nvPr>
            <p:ph type="sldNum" sz="quarter" idx="12"/>
          </p:nvPr>
        </p:nvSpPr>
        <p:spPr/>
        <p:txBody>
          <a:bodyPr/>
          <a:lstStyle/>
          <a:p>
            <a:fld id="{E99AA383-1F75-AC41-9A90-92DB078145F6}" type="slidenum">
              <a:rPr lang="en-US" smtClean="0"/>
              <a:t>23</a:t>
            </a:fld>
            <a:endParaRPr lang="en-US"/>
          </a:p>
        </p:txBody>
      </p:sp>
    </p:spTree>
    <p:extLst>
      <p:ext uri="{BB962C8B-B14F-4D97-AF65-F5344CB8AC3E}">
        <p14:creationId xmlns:p14="http://schemas.microsoft.com/office/powerpoint/2010/main" val="3403856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B63F9-7FEA-75AF-4FBD-E137AB0D793E}"/>
              </a:ext>
            </a:extLst>
          </p:cNvPr>
          <p:cNvSpPr>
            <a:spLocks noGrp="1"/>
          </p:cNvSpPr>
          <p:nvPr>
            <p:ph type="title"/>
          </p:nvPr>
        </p:nvSpPr>
        <p:spPr/>
        <p:txBody>
          <a:bodyPr/>
          <a:lstStyle/>
          <a:p>
            <a:r>
              <a:rPr lang="en-AU" dirty="0"/>
              <a:t>Conclusion</a:t>
            </a:r>
          </a:p>
        </p:txBody>
      </p:sp>
      <p:sp>
        <p:nvSpPr>
          <p:cNvPr id="3" name="Content Placeholder 2">
            <a:extLst>
              <a:ext uri="{FF2B5EF4-FFF2-40B4-BE49-F238E27FC236}">
                <a16:creationId xmlns:a16="http://schemas.microsoft.com/office/drawing/2014/main" id="{80E2FA44-E43B-87BA-1949-1BAF97F8DCFE}"/>
              </a:ext>
            </a:extLst>
          </p:cNvPr>
          <p:cNvSpPr>
            <a:spLocks noGrp="1"/>
          </p:cNvSpPr>
          <p:nvPr>
            <p:ph idx="1"/>
          </p:nvPr>
        </p:nvSpPr>
        <p:spPr/>
        <p:txBody>
          <a:bodyPr/>
          <a:lstStyle/>
          <a:p>
            <a:r>
              <a:rPr lang="en-AU" dirty="0"/>
              <a:t>There is an ongoing need for continuing reflection</a:t>
            </a:r>
          </a:p>
          <a:p>
            <a:pPr lvl="1"/>
            <a:r>
              <a:rPr lang="en-AU" dirty="0"/>
              <a:t>Focus on those instituted ministries considered necessary for building up the Church</a:t>
            </a:r>
          </a:p>
          <a:p>
            <a:r>
              <a:rPr lang="en-AU" dirty="0"/>
              <a:t>Ongoing need to share experiences and lived reality of lay ministry</a:t>
            </a:r>
          </a:p>
          <a:p>
            <a:pPr lvl="1"/>
            <a:r>
              <a:rPr lang="en-AU" dirty="0"/>
              <a:t>All dioceses and archdioceses have quite diverse experiences</a:t>
            </a:r>
          </a:p>
          <a:p>
            <a:r>
              <a:rPr lang="en-AU" dirty="0"/>
              <a:t>Ongoing need to develop and promote authentic discernment for implementation of instituted lay ministries in the “Here and Now” of Local Churches and Communities</a:t>
            </a:r>
          </a:p>
          <a:p>
            <a:pPr lvl="1"/>
            <a:r>
              <a:rPr lang="en-AU" dirty="0"/>
              <a:t>Consider all lay ministries, incl. music, youth, children, pastoral associate, pastoral minister</a:t>
            </a:r>
          </a:p>
          <a:p>
            <a:endParaRPr lang="en-AU" dirty="0"/>
          </a:p>
        </p:txBody>
      </p:sp>
      <p:sp>
        <p:nvSpPr>
          <p:cNvPr id="4" name="Date Placeholder 3">
            <a:extLst>
              <a:ext uri="{FF2B5EF4-FFF2-40B4-BE49-F238E27FC236}">
                <a16:creationId xmlns:a16="http://schemas.microsoft.com/office/drawing/2014/main" id="{7EA663A6-2D12-8262-F7A5-C75C8838B6BC}"/>
              </a:ext>
            </a:extLst>
          </p:cNvPr>
          <p:cNvSpPr>
            <a:spLocks noGrp="1"/>
          </p:cNvSpPr>
          <p:nvPr>
            <p:ph type="dt" sz="half" idx="10"/>
          </p:nvPr>
        </p:nvSpPr>
        <p:spPr/>
        <p:txBody>
          <a:bodyPr/>
          <a:lstStyle/>
          <a:p>
            <a:r>
              <a:rPr lang="en-AU"/>
              <a:t>28/9/23</a:t>
            </a:r>
            <a:endParaRPr lang="en-US"/>
          </a:p>
        </p:txBody>
      </p:sp>
      <p:sp>
        <p:nvSpPr>
          <p:cNvPr id="5" name="Footer Placeholder 4">
            <a:extLst>
              <a:ext uri="{FF2B5EF4-FFF2-40B4-BE49-F238E27FC236}">
                <a16:creationId xmlns:a16="http://schemas.microsoft.com/office/drawing/2014/main" id="{146FB3C4-CB04-66D7-E9E1-F860123C4A30}"/>
              </a:ext>
            </a:extLst>
          </p:cNvPr>
          <p:cNvSpPr>
            <a:spLocks noGrp="1"/>
          </p:cNvSpPr>
          <p:nvPr>
            <p:ph type="ftr" sz="quarter" idx="11"/>
          </p:nvPr>
        </p:nvSpPr>
        <p:spPr/>
        <p:txBody>
          <a:bodyPr/>
          <a:lstStyle/>
          <a:p>
            <a:r>
              <a:rPr lang="en-US"/>
              <a:t>Instituted Lay Ministries  - Paul Mason</a:t>
            </a:r>
          </a:p>
        </p:txBody>
      </p:sp>
      <p:sp>
        <p:nvSpPr>
          <p:cNvPr id="6" name="Slide Number Placeholder 5">
            <a:extLst>
              <a:ext uri="{FF2B5EF4-FFF2-40B4-BE49-F238E27FC236}">
                <a16:creationId xmlns:a16="http://schemas.microsoft.com/office/drawing/2014/main" id="{AF58F45D-9B99-1606-BCEC-ECB1B4B90B1F}"/>
              </a:ext>
            </a:extLst>
          </p:cNvPr>
          <p:cNvSpPr>
            <a:spLocks noGrp="1"/>
          </p:cNvSpPr>
          <p:nvPr>
            <p:ph type="sldNum" sz="quarter" idx="12"/>
          </p:nvPr>
        </p:nvSpPr>
        <p:spPr/>
        <p:txBody>
          <a:bodyPr/>
          <a:lstStyle/>
          <a:p>
            <a:fld id="{E99AA383-1F75-AC41-9A90-92DB078145F6}" type="slidenum">
              <a:rPr lang="en-US" smtClean="0"/>
              <a:t>24</a:t>
            </a:fld>
            <a:endParaRPr lang="en-US"/>
          </a:p>
        </p:txBody>
      </p:sp>
    </p:spTree>
    <p:extLst>
      <p:ext uri="{BB962C8B-B14F-4D97-AF65-F5344CB8AC3E}">
        <p14:creationId xmlns:p14="http://schemas.microsoft.com/office/powerpoint/2010/main" val="2856960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ABC2C-D05B-8124-D037-DC40330BC8D9}"/>
              </a:ext>
            </a:extLst>
          </p:cNvPr>
          <p:cNvSpPr>
            <a:spLocks noGrp="1"/>
          </p:cNvSpPr>
          <p:nvPr>
            <p:ph type="title"/>
          </p:nvPr>
        </p:nvSpPr>
        <p:spPr/>
        <p:txBody>
          <a:bodyPr/>
          <a:lstStyle/>
          <a:p>
            <a:r>
              <a:rPr lang="en-AU" dirty="0"/>
              <a:t> Overview</a:t>
            </a:r>
          </a:p>
        </p:txBody>
      </p:sp>
      <p:sp>
        <p:nvSpPr>
          <p:cNvPr id="3" name="Content Placeholder 2">
            <a:extLst>
              <a:ext uri="{FF2B5EF4-FFF2-40B4-BE49-F238E27FC236}">
                <a16:creationId xmlns:a16="http://schemas.microsoft.com/office/drawing/2014/main" id="{4EFB80B4-3B87-E46C-9746-DB701067F3A1}"/>
              </a:ext>
            </a:extLst>
          </p:cNvPr>
          <p:cNvSpPr>
            <a:spLocks noGrp="1"/>
          </p:cNvSpPr>
          <p:nvPr>
            <p:ph idx="1"/>
          </p:nvPr>
        </p:nvSpPr>
        <p:spPr/>
        <p:txBody>
          <a:bodyPr>
            <a:normAutofit/>
          </a:bodyPr>
          <a:lstStyle/>
          <a:p>
            <a:r>
              <a:rPr lang="en-AU" dirty="0"/>
              <a:t>Introduction</a:t>
            </a:r>
          </a:p>
          <a:p>
            <a:r>
              <a:rPr lang="en-AU" dirty="0"/>
              <a:t>Theological Context for Instituted Lay Ministry</a:t>
            </a:r>
          </a:p>
          <a:p>
            <a:r>
              <a:rPr lang="en-AU" dirty="0"/>
              <a:t>The Vision of Vatican II &amp; Francis for Instituted Acolytes and Readers</a:t>
            </a:r>
          </a:p>
          <a:p>
            <a:r>
              <a:rPr lang="en-AU" dirty="0"/>
              <a:t>The Vision of Vatican II &amp; Francis for Instituted Catechists </a:t>
            </a:r>
          </a:p>
          <a:p>
            <a:r>
              <a:rPr lang="en-AU" dirty="0"/>
              <a:t>Instituted Ministries Experience </a:t>
            </a:r>
          </a:p>
          <a:p>
            <a:pPr lvl="1"/>
            <a:r>
              <a:rPr lang="en-AU" dirty="0"/>
              <a:t>Examples: Dioceses of Wollongong and Broken Bay</a:t>
            </a:r>
          </a:p>
          <a:p>
            <a:r>
              <a:rPr lang="en-AU" dirty="0"/>
              <a:t>Possible Approaches to Authentic Discernment</a:t>
            </a:r>
          </a:p>
          <a:p>
            <a:r>
              <a:rPr lang="en-AU" dirty="0"/>
              <a:t>Conclusion</a:t>
            </a:r>
          </a:p>
        </p:txBody>
      </p:sp>
      <p:sp>
        <p:nvSpPr>
          <p:cNvPr id="4" name="Date Placeholder 3">
            <a:extLst>
              <a:ext uri="{FF2B5EF4-FFF2-40B4-BE49-F238E27FC236}">
                <a16:creationId xmlns:a16="http://schemas.microsoft.com/office/drawing/2014/main" id="{5702AC1E-815A-24B6-4E6A-403060CBEA39}"/>
              </a:ext>
            </a:extLst>
          </p:cNvPr>
          <p:cNvSpPr>
            <a:spLocks noGrp="1"/>
          </p:cNvSpPr>
          <p:nvPr>
            <p:ph type="dt" sz="half" idx="10"/>
          </p:nvPr>
        </p:nvSpPr>
        <p:spPr/>
        <p:txBody>
          <a:bodyPr/>
          <a:lstStyle/>
          <a:p>
            <a:r>
              <a:rPr lang="en-AU"/>
              <a:t>28/9/23</a:t>
            </a:r>
            <a:endParaRPr lang="en-US"/>
          </a:p>
        </p:txBody>
      </p:sp>
      <p:sp>
        <p:nvSpPr>
          <p:cNvPr id="5" name="Footer Placeholder 4">
            <a:extLst>
              <a:ext uri="{FF2B5EF4-FFF2-40B4-BE49-F238E27FC236}">
                <a16:creationId xmlns:a16="http://schemas.microsoft.com/office/drawing/2014/main" id="{0C18CCA4-3D84-C2F5-875A-4E34DA181B8E}"/>
              </a:ext>
            </a:extLst>
          </p:cNvPr>
          <p:cNvSpPr>
            <a:spLocks noGrp="1"/>
          </p:cNvSpPr>
          <p:nvPr>
            <p:ph type="ftr" sz="quarter" idx="11"/>
          </p:nvPr>
        </p:nvSpPr>
        <p:spPr/>
        <p:txBody>
          <a:bodyPr/>
          <a:lstStyle/>
          <a:p>
            <a:r>
              <a:rPr lang="en-US"/>
              <a:t>Instituted Lay Ministries  - Paul Mason</a:t>
            </a:r>
          </a:p>
        </p:txBody>
      </p:sp>
      <p:sp>
        <p:nvSpPr>
          <p:cNvPr id="6" name="Slide Number Placeholder 5">
            <a:extLst>
              <a:ext uri="{FF2B5EF4-FFF2-40B4-BE49-F238E27FC236}">
                <a16:creationId xmlns:a16="http://schemas.microsoft.com/office/drawing/2014/main" id="{0D53FEB7-D732-06F5-A6B4-D71DF1FF9560}"/>
              </a:ext>
            </a:extLst>
          </p:cNvPr>
          <p:cNvSpPr>
            <a:spLocks noGrp="1"/>
          </p:cNvSpPr>
          <p:nvPr>
            <p:ph type="sldNum" sz="quarter" idx="12"/>
          </p:nvPr>
        </p:nvSpPr>
        <p:spPr/>
        <p:txBody>
          <a:bodyPr/>
          <a:lstStyle/>
          <a:p>
            <a:fld id="{E99AA383-1F75-AC41-9A90-92DB078145F6}" type="slidenum">
              <a:rPr lang="en-US" smtClean="0"/>
              <a:t>3</a:t>
            </a:fld>
            <a:endParaRPr lang="en-US"/>
          </a:p>
        </p:txBody>
      </p:sp>
    </p:spTree>
    <p:extLst>
      <p:ext uri="{BB962C8B-B14F-4D97-AF65-F5344CB8AC3E}">
        <p14:creationId xmlns:p14="http://schemas.microsoft.com/office/powerpoint/2010/main" val="2584123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8828A-B527-ABBB-8422-B03506623321}"/>
              </a:ext>
            </a:extLst>
          </p:cNvPr>
          <p:cNvSpPr>
            <a:spLocks noGrp="1"/>
          </p:cNvSpPr>
          <p:nvPr>
            <p:ph type="title"/>
          </p:nvPr>
        </p:nvSpPr>
        <p:spPr/>
        <p:txBody>
          <a:bodyPr/>
          <a:lstStyle/>
          <a:p>
            <a:r>
              <a:rPr lang="en-AU" dirty="0"/>
              <a:t>Introduction</a:t>
            </a:r>
            <a:br>
              <a:rPr lang="en-AU" dirty="0"/>
            </a:br>
            <a:r>
              <a:rPr lang="en-AU" dirty="0"/>
              <a:t>Paul Mason</a:t>
            </a:r>
          </a:p>
        </p:txBody>
      </p:sp>
      <p:sp>
        <p:nvSpPr>
          <p:cNvPr id="3" name="Content Placeholder 2">
            <a:extLst>
              <a:ext uri="{FF2B5EF4-FFF2-40B4-BE49-F238E27FC236}">
                <a16:creationId xmlns:a16="http://schemas.microsoft.com/office/drawing/2014/main" id="{EBCC58EB-F6CC-2B65-9D90-A2EFD820D937}"/>
              </a:ext>
            </a:extLst>
          </p:cNvPr>
          <p:cNvSpPr>
            <a:spLocks noGrp="1"/>
          </p:cNvSpPr>
          <p:nvPr>
            <p:ph idx="1"/>
          </p:nvPr>
        </p:nvSpPr>
        <p:spPr/>
        <p:txBody>
          <a:bodyPr>
            <a:normAutofit/>
          </a:bodyPr>
          <a:lstStyle/>
          <a:p>
            <a:r>
              <a:rPr lang="en-AU" dirty="0"/>
              <a:t>Theological</a:t>
            </a:r>
          </a:p>
          <a:p>
            <a:pPr lvl="2"/>
            <a:r>
              <a:rPr lang="en-AU" dirty="0"/>
              <a:t>M.A. (Theology)</a:t>
            </a:r>
          </a:p>
          <a:p>
            <a:r>
              <a:rPr lang="en-AU" dirty="0"/>
              <a:t>Liturgical</a:t>
            </a:r>
          </a:p>
          <a:p>
            <a:pPr lvl="2"/>
            <a:r>
              <a:rPr lang="en-AU" dirty="0"/>
              <a:t>M.A. (Liturgy)</a:t>
            </a:r>
          </a:p>
          <a:p>
            <a:r>
              <a:rPr lang="en-AU" dirty="0"/>
              <a:t>Experience</a:t>
            </a:r>
          </a:p>
          <a:p>
            <a:pPr lvl="2"/>
            <a:r>
              <a:rPr lang="en-AU" dirty="0"/>
              <a:t>Parish of Lower North Shore, Diocese of Broken Bay: 2004-2011, Pastoral Associate</a:t>
            </a:r>
          </a:p>
          <a:p>
            <a:pPr lvl="2"/>
            <a:r>
              <a:rPr lang="en-AU" dirty="0"/>
              <a:t>Diocese of Wollongong 2011-2020: Diocesan Coordinator of Liturgy and Ministry</a:t>
            </a:r>
          </a:p>
          <a:p>
            <a:pPr lvl="2"/>
            <a:r>
              <a:rPr lang="en-AU" dirty="0"/>
              <a:t>NLMB/NLMC: 2005-2016, New Music Committee Member; 2016-2021, Council Member</a:t>
            </a:r>
          </a:p>
          <a:p>
            <a:pPr lvl="2"/>
            <a:r>
              <a:rPr lang="en-AU" dirty="0"/>
              <a:t>APMN: 2007-current, Founding Member and past President</a:t>
            </a:r>
          </a:p>
          <a:p>
            <a:pPr lvl="2"/>
            <a:r>
              <a:rPr lang="en-AU" dirty="0"/>
              <a:t>NLC: 2011-current, Consultant </a:t>
            </a:r>
          </a:p>
          <a:p>
            <a:pPr lvl="2"/>
            <a:endParaRPr lang="en-AU" dirty="0"/>
          </a:p>
        </p:txBody>
      </p:sp>
      <p:sp>
        <p:nvSpPr>
          <p:cNvPr id="4" name="Date Placeholder 3">
            <a:extLst>
              <a:ext uri="{FF2B5EF4-FFF2-40B4-BE49-F238E27FC236}">
                <a16:creationId xmlns:a16="http://schemas.microsoft.com/office/drawing/2014/main" id="{FD92C396-F27F-ACCE-1604-BBE1ED994B1C}"/>
              </a:ext>
            </a:extLst>
          </p:cNvPr>
          <p:cNvSpPr>
            <a:spLocks noGrp="1"/>
          </p:cNvSpPr>
          <p:nvPr>
            <p:ph type="dt" sz="half" idx="10"/>
          </p:nvPr>
        </p:nvSpPr>
        <p:spPr/>
        <p:txBody>
          <a:bodyPr/>
          <a:lstStyle/>
          <a:p>
            <a:r>
              <a:rPr lang="en-AU"/>
              <a:t>28/9/23</a:t>
            </a:r>
            <a:endParaRPr lang="en-US"/>
          </a:p>
        </p:txBody>
      </p:sp>
      <p:sp>
        <p:nvSpPr>
          <p:cNvPr id="5" name="Footer Placeholder 4">
            <a:extLst>
              <a:ext uri="{FF2B5EF4-FFF2-40B4-BE49-F238E27FC236}">
                <a16:creationId xmlns:a16="http://schemas.microsoft.com/office/drawing/2014/main" id="{AC07312E-AB65-EA4C-781F-37F8FFA9EC49}"/>
              </a:ext>
            </a:extLst>
          </p:cNvPr>
          <p:cNvSpPr>
            <a:spLocks noGrp="1"/>
          </p:cNvSpPr>
          <p:nvPr>
            <p:ph type="ftr" sz="quarter" idx="11"/>
          </p:nvPr>
        </p:nvSpPr>
        <p:spPr/>
        <p:txBody>
          <a:bodyPr/>
          <a:lstStyle/>
          <a:p>
            <a:r>
              <a:rPr lang="en-US"/>
              <a:t>Instituted Lay Ministries  - Paul Mason</a:t>
            </a:r>
          </a:p>
        </p:txBody>
      </p:sp>
      <p:sp>
        <p:nvSpPr>
          <p:cNvPr id="6" name="Slide Number Placeholder 5">
            <a:extLst>
              <a:ext uri="{FF2B5EF4-FFF2-40B4-BE49-F238E27FC236}">
                <a16:creationId xmlns:a16="http://schemas.microsoft.com/office/drawing/2014/main" id="{413EBF46-AB9B-C20E-5D0F-563F7F457C9C}"/>
              </a:ext>
            </a:extLst>
          </p:cNvPr>
          <p:cNvSpPr>
            <a:spLocks noGrp="1"/>
          </p:cNvSpPr>
          <p:nvPr>
            <p:ph type="sldNum" sz="quarter" idx="12"/>
          </p:nvPr>
        </p:nvSpPr>
        <p:spPr/>
        <p:txBody>
          <a:bodyPr/>
          <a:lstStyle/>
          <a:p>
            <a:fld id="{E99AA383-1F75-AC41-9A90-92DB078145F6}" type="slidenum">
              <a:rPr lang="en-US" smtClean="0"/>
              <a:t>4</a:t>
            </a:fld>
            <a:endParaRPr lang="en-US"/>
          </a:p>
        </p:txBody>
      </p:sp>
    </p:spTree>
    <p:extLst>
      <p:ext uri="{BB962C8B-B14F-4D97-AF65-F5344CB8AC3E}">
        <p14:creationId xmlns:p14="http://schemas.microsoft.com/office/powerpoint/2010/main" val="3288815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2A980-696F-976E-B17C-F0857F655861}"/>
              </a:ext>
            </a:extLst>
          </p:cNvPr>
          <p:cNvSpPr>
            <a:spLocks noGrp="1"/>
          </p:cNvSpPr>
          <p:nvPr>
            <p:ph type="title"/>
          </p:nvPr>
        </p:nvSpPr>
        <p:spPr/>
        <p:txBody>
          <a:bodyPr/>
          <a:lstStyle/>
          <a:p>
            <a:r>
              <a:rPr lang="en-AU" dirty="0"/>
              <a:t>Theological Context for Instituted Lay Ministry (I)</a:t>
            </a:r>
          </a:p>
        </p:txBody>
      </p:sp>
      <p:sp>
        <p:nvSpPr>
          <p:cNvPr id="3" name="Content Placeholder 2">
            <a:extLst>
              <a:ext uri="{FF2B5EF4-FFF2-40B4-BE49-F238E27FC236}">
                <a16:creationId xmlns:a16="http://schemas.microsoft.com/office/drawing/2014/main" id="{89B2DD50-9A52-B63A-4345-C7FE13FDB8D5}"/>
              </a:ext>
            </a:extLst>
          </p:cNvPr>
          <p:cNvSpPr>
            <a:spLocks noGrp="1"/>
          </p:cNvSpPr>
          <p:nvPr>
            <p:ph idx="1"/>
          </p:nvPr>
        </p:nvSpPr>
        <p:spPr/>
        <p:txBody>
          <a:bodyPr/>
          <a:lstStyle/>
          <a:p>
            <a:r>
              <a:rPr lang="en-AU" dirty="0"/>
              <a:t>Cf. Pope Francis, </a:t>
            </a:r>
            <a:r>
              <a:rPr lang="en-AU" i="1" dirty="0" err="1"/>
              <a:t>Messagio</a:t>
            </a:r>
            <a:r>
              <a:rPr lang="en-AU" i="1" dirty="0"/>
              <a:t> </a:t>
            </a:r>
            <a:r>
              <a:rPr lang="en-AU" i="1" dirty="0" err="1"/>
              <a:t>Ministeria</a:t>
            </a:r>
            <a:r>
              <a:rPr lang="en-AU" i="1" dirty="0"/>
              <a:t> </a:t>
            </a:r>
            <a:r>
              <a:rPr lang="en-AU" i="1" dirty="0" err="1"/>
              <a:t>Quaedam</a:t>
            </a:r>
            <a:r>
              <a:rPr lang="en-AU" i="1" dirty="0"/>
              <a:t> </a:t>
            </a:r>
            <a:r>
              <a:rPr lang="en-AU" dirty="0"/>
              <a:t>(15/8/2022)</a:t>
            </a:r>
          </a:p>
          <a:p>
            <a:pPr lvl="1"/>
            <a:r>
              <a:rPr lang="en-AU" dirty="0"/>
              <a:t>A continuing reflection on the ministries undertaken by Saint Paul VI (#1-2).</a:t>
            </a:r>
          </a:p>
          <a:p>
            <a:pPr lvl="1"/>
            <a:r>
              <a:rPr lang="en-AU" dirty="0"/>
              <a:t>Foundations in Scripture (#3):</a:t>
            </a:r>
          </a:p>
          <a:p>
            <a:pPr lvl="2"/>
            <a:r>
              <a:rPr lang="en-AU" dirty="0"/>
              <a:t>Corinth, a community rich in charisms (1 Cor 12:4), ministries (1 Cor 12:5), activities (1 Cor 12:6), manifestations (1 Cor 12:7) and gifts of the Spirit (1 Cor 14:1, 12:37).</a:t>
            </a:r>
          </a:p>
          <a:p>
            <a:pPr lvl="2"/>
            <a:r>
              <a:rPr lang="en-AU" dirty="0"/>
              <a:t>Two principles (#4): </a:t>
            </a:r>
          </a:p>
          <a:p>
            <a:pPr lvl="3"/>
            <a:r>
              <a:rPr lang="en-AU" dirty="0"/>
              <a:t>(1) at the origin of every ministry there is always God (1 Cor 12:4-6).</a:t>
            </a:r>
          </a:p>
          <a:p>
            <a:pPr lvl="3"/>
            <a:r>
              <a:rPr lang="en-AU" dirty="0"/>
              <a:t>(2) the purpose of every ministry is always the common good (1 Cor 12:7, 14:12).</a:t>
            </a:r>
          </a:p>
          <a:p>
            <a:pPr lvl="1"/>
            <a:r>
              <a:rPr lang="en-AU" dirty="0"/>
              <a:t>Authentic discernment of direction in instituting those ministries considered necessary here and now in building up the Church (#5-6).</a:t>
            </a:r>
          </a:p>
          <a:p>
            <a:r>
              <a:rPr lang="en-AU" sz="1400" dirty="0">
                <a:hlinkClick r:id="rId3"/>
              </a:rPr>
              <a:t>https://www.vatican.va/content/francesco/en/messages/pont-messages/2022/documents/20220815-messaggio-ministeria-quaedam.pdf</a:t>
            </a:r>
            <a:r>
              <a:rPr lang="en-AU" sz="1400" dirty="0"/>
              <a:t> </a:t>
            </a:r>
          </a:p>
        </p:txBody>
      </p:sp>
      <p:sp>
        <p:nvSpPr>
          <p:cNvPr id="4" name="Date Placeholder 3">
            <a:extLst>
              <a:ext uri="{FF2B5EF4-FFF2-40B4-BE49-F238E27FC236}">
                <a16:creationId xmlns:a16="http://schemas.microsoft.com/office/drawing/2014/main" id="{13CFF570-DF12-5897-2F93-0E4F927C2BEA}"/>
              </a:ext>
            </a:extLst>
          </p:cNvPr>
          <p:cNvSpPr>
            <a:spLocks noGrp="1"/>
          </p:cNvSpPr>
          <p:nvPr>
            <p:ph type="dt" sz="half" idx="10"/>
          </p:nvPr>
        </p:nvSpPr>
        <p:spPr/>
        <p:txBody>
          <a:bodyPr/>
          <a:lstStyle/>
          <a:p>
            <a:r>
              <a:rPr lang="en-AU"/>
              <a:t>28/9/23</a:t>
            </a:r>
            <a:endParaRPr lang="en-US"/>
          </a:p>
        </p:txBody>
      </p:sp>
      <p:sp>
        <p:nvSpPr>
          <p:cNvPr id="5" name="Footer Placeholder 4">
            <a:extLst>
              <a:ext uri="{FF2B5EF4-FFF2-40B4-BE49-F238E27FC236}">
                <a16:creationId xmlns:a16="http://schemas.microsoft.com/office/drawing/2014/main" id="{A9A69477-982F-738D-748D-D51A1801DCC2}"/>
              </a:ext>
            </a:extLst>
          </p:cNvPr>
          <p:cNvSpPr>
            <a:spLocks noGrp="1"/>
          </p:cNvSpPr>
          <p:nvPr>
            <p:ph type="ftr" sz="quarter" idx="11"/>
          </p:nvPr>
        </p:nvSpPr>
        <p:spPr/>
        <p:txBody>
          <a:bodyPr/>
          <a:lstStyle/>
          <a:p>
            <a:r>
              <a:rPr lang="en-US"/>
              <a:t>Instituted Lay Ministries  - Paul Mason</a:t>
            </a:r>
          </a:p>
        </p:txBody>
      </p:sp>
      <p:sp>
        <p:nvSpPr>
          <p:cNvPr id="6" name="Slide Number Placeholder 5">
            <a:extLst>
              <a:ext uri="{FF2B5EF4-FFF2-40B4-BE49-F238E27FC236}">
                <a16:creationId xmlns:a16="http://schemas.microsoft.com/office/drawing/2014/main" id="{2DBC1571-45E1-45F3-C959-E799062356CB}"/>
              </a:ext>
            </a:extLst>
          </p:cNvPr>
          <p:cNvSpPr>
            <a:spLocks noGrp="1"/>
          </p:cNvSpPr>
          <p:nvPr>
            <p:ph type="sldNum" sz="quarter" idx="12"/>
          </p:nvPr>
        </p:nvSpPr>
        <p:spPr/>
        <p:txBody>
          <a:bodyPr/>
          <a:lstStyle/>
          <a:p>
            <a:fld id="{E99AA383-1F75-AC41-9A90-92DB078145F6}" type="slidenum">
              <a:rPr lang="en-US" smtClean="0"/>
              <a:t>5</a:t>
            </a:fld>
            <a:endParaRPr lang="en-US"/>
          </a:p>
        </p:txBody>
      </p:sp>
    </p:spTree>
    <p:extLst>
      <p:ext uri="{BB962C8B-B14F-4D97-AF65-F5344CB8AC3E}">
        <p14:creationId xmlns:p14="http://schemas.microsoft.com/office/powerpoint/2010/main" val="2947031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2A980-696F-976E-B17C-F0857F655861}"/>
              </a:ext>
            </a:extLst>
          </p:cNvPr>
          <p:cNvSpPr>
            <a:spLocks noGrp="1"/>
          </p:cNvSpPr>
          <p:nvPr>
            <p:ph type="title"/>
          </p:nvPr>
        </p:nvSpPr>
        <p:spPr/>
        <p:txBody>
          <a:bodyPr/>
          <a:lstStyle/>
          <a:p>
            <a:r>
              <a:rPr lang="en-AU" dirty="0"/>
              <a:t>Theological Context for Instituted Lay Ministry (II)</a:t>
            </a:r>
          </a:p>
        </p:txBody>
      </p:sp>
      <p:sp>
        <p:nvSpPr>
          <p:cNvPr id="3" name="Content Placeholder 2">
            <a:extLst>
              <a:ext uri="{FF2B5EF4-FFF2-40B4-BE49-F238E27FC236}">
                <a16:creationId xmlns:a16="http://schemas.microsoft.com/office/drawing/2014/main" id="{89B2DD50-9A52-B63A-4345-C7FE13FDB8D5}"/>
              </a:ext>
            </a:extLst>
          </p:cNvPr>
          <p:cNvSpPr>
            <a:spLocks noGrp="1"/>
          </p:cNvSpPr>
          <p:nvPr>
            <p:ph idx="1"/>
          </p:nvPr>
        </p:nvSpPr>
        <p:spPr/>
        <p:txBody>
          <a:bodyPr/>
          <a:lstStyle/>
          <a:p>
            <a:r>
              <a:rPr lang="en-AU" dirty="0"/>
              <a:t>Cf. Pope Francis, </a:t>
            </a:r>
            <a:r>
              <a:rPr lang="en-AU" i="1" dirty="0" err="1"/>
              <a:t>Messagio</a:t>
            </a:r>
            <a:r>
              <a:rPr lang="en-AU" i="1" dirty="0"/>
              <a:t> </a:t>
            </a:r>
            <a:r>
              <a:rPr lang="en-AU" i="1" dirty="0" err="1"/>
              <a:t>Ministeria</a:t>
            </a:r>
            <a:r>
              <a:rPr lang="en-AU" i="1" dirty="0"/>
              <a:t> </a:t>
            </a:r>
            <a:r>
              <a:rPr lang="en-AU" i="1" dirty="0" err="1"/>
              <a:t>Quaedam</a:t>
            </a:r>
            <a:r>
              <a:rPr lang="en-AU" i="1" dirty="0"/>
              <a:t> </a:t>
            </a:r>
            <a:r>
              <a:rPr lang="en-AU" dirty="0"/>
              <a:t>(15/8/2022)</a:t>
            </a:r>
          </a:p>
          <a:p>
            <a:pPr lvl="1"/>
            <a:r>
              <a:rPr lang="en-AU" dirty="0"/>
              <a:t>Viewed in the broader context of the ecclesiology and doctrinal principles of Vatican II (#6):</a:t>
            </a:r>
          </a:p>
          <a:p>
            <a:pPr lvl="2"/>
            <a:r>
              <a:rPr lang="en-AU" dirty="0"/>
              <a:t>The ecclesiology of communion,</a:t>
            </a:r>
          </a:p>
          <a:p>
            <a:pPr lvl="2"/>
            <a:r>
              <a:rPr lang="en-AU" dirty="0"/>
              <a:t>The sacramentality of the Church,</a:t>
            </a:r>
          </a:p>
          <a:p>
            <a:pPr lvl="2"/>
            <a:r>
              <a:rPr lang="en-AU" dirty="0"/>
              <a:t>The complementarity of the common priesthood and the ministerial priesthood,</a:t>
            </a:r>
          </a:p>
          <a:p>
            <a:pPr lvl="2"/>
            <a:r>
              <a:rPr lang="en-AU" dirty="0"/>
              <a:t>The liturgical visibility of each ministry.</a:t>
            </a:r>
          </a:p>
          <a:p>
            <a:pPr lvl="1"/>
            <a:r>
              <a:rPr lang="en-AU" dirty="0"/>
              <a:t>Responding to the prompting of the Spirit to render harmonious the variety of ministries (#6-7).</a:t>
            </a:r>
          </a:p>
        </p:txBody>
      </p:sp>
      <p:sp>
        <p:nvSpPr>
          <p:cNvPr id="4" name="Date Placeholder 3">
            <a:extLst>
              <a:ext uri="{FF2B5EF4-FFF2-40B4-BE49-F238E27FC236}">
                <a16:creationId xmlns:a16="http://schemas.microsoft.com/office/drawing/2014/main" id="{13CFF570-DF12-5897-2F93-0E4F927C2BEA}"/>
              </a:ext>
            </a:extLst>
          </p:cNvPr>
          <p:cNvSpPr>
            <a:spLocks noGrp="1"/>
          </p:cNvSpPr>
          <p:nvPr>
            <p:ph type="dt" sz="half" idx="10"/>
          </p:nvPr>
        </p:nvSpPr>
        <p:spPr/>
        <p:txBody>
          <a:bodyPr/>
          <a:lstStyle/>
          <a:p>
            <a:r>
              <a:rPr lang="en-AU"/>
              <a:t>28/9/23</a:t>
            </a:r>
            <a:endParaRPr lang="en-US"/>
          </a:p>
        </p:txBody>
      </p:sp>
      <p:sp>
        <p:nvSpPr>
          <p:cNvPr id="5" name="Footer Placeholder 4">
            <a:extLst>
              <a:ext uri="{FF2B5EF4-FFF2-40B4-BE49-F238E27FC236}">
                <a16:creationId xmlns:a16="http://schemas.microsoft.com/office/drawing/2014/main" id="{A9A69477-982F-738D-748D-D51A1801DCC2}"/>
              </a:ext>
            </a:extLst>
          </p:cNvPr>
          <p:cNvSpPr>
            <a:spLocks noGrp="1"/>
          </p:cNvSpPr>
          <p:nvPr>
            <p:ph type="ftr" sz="quarter" idx="11"/>
          </p:nvPr>
        </p:nvSpPr>
        <p:spPr/>
        <p:txBody>
          <a:bodyPr/>
          <a:lstStyle/>
          <a:p>
            <a:r>
              <a:rPr lang="en-US"/>
              <a:t>Instituted Lay Ministries  - Paul Mason</a:t>
            </a:r>
          </a:p>
        </p:txBody>
      </p:sp>
      <p:sp>
        <p:nvSpPr>
          <p:cNvPr id="6" name="Slide Number Placeholder 5">
            <a:extLst>
              <a:ext uri="{FF2B5EF4-FFF2-40B4-BE49-F238E27FC236}">
                <a16:creationId xmlns:a16="http://schemas.microsoft.com/office/drawing/2014/main" id="{2DBC1571-45E1-45F3-C959-E799062356CB}"/>
              </a:ext>
            </a:extLst>
          </p:cNvPr>
          <p:cNvSpPr>
            <a:spLocks noGrp="1"/>
          </p:cNvSpPr>
          <p:nvPr>
            <p:ph type="sldNum" sz="quarter" idx="12"/>
          </p:nvPr>
        </p:nvSpPr>
        <p:spPr/>
        <p:txBody>
          <a:bodyPr/>
          <a:lstStyle/>
          <a:p>
            <a:fld id="{E99AA383-1F75-AC41-9A90-92DB078145F6}" type="slidenum">
              <a:rPr lang="en-US" smtClean="0"/>
              <a:t>6</a:t>
            </a:fld>
            <a:endParaRPr lang="en-US"/>
          </a:p>
        </p:txBody>
      </p:sp>
    </p:spTree>
    <p:extLst>
      <p:ext uri="{BB962C8B-B14F-4D97-AF65-F5344CB8AC3E}">
        <p14:creationId xmlns:p14="http://schemas.microsoft.com/office/powerpoint/2010/main" val="1915673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2A980-696F-976E-B17C-F0857F655861}"/>
              </a:ext>
            </a:extLst>
          </p:cNvPr>
          <p:cNvSpPr>
            <a:spLocks noGrp="1"/>
          </p:cNvSpPr>
          <p:nvPr>
            <p:ph type="title"/>
          </p:nvPr>
        </p:nvSpPr>
        <p:spPr/>
        <p:txBody>
          <a:bodyPr/>
          <a:lstStyle/>
          <a:p>
            <a:r>
              <a:rPr lang="en-AU" dirty="0"/>
              <a:t>Theological Context for Instituted Lay Ministry (III)</a:t>
            </a:r>
          </a:p>
        </p:txBody>
      </p:sp>
      <p:sp>
        <p:nvSpPr>
          <p:cNvPr id="3" name="Content Placeholder 2">
            <a:extLst>
              <a:ext uri="{FF2B5EF4-FFF2-40B4-BE49-F238E27FC236}">
                <a16:creationId xmlns:a16="http://schemas.microsoft.com/office/drawing/2014/main" id="{89B2DD50-9A52-B63A-4345-C7FE13FDB8D5}"/>
              </a:ext>
            </a:extLst>
          </p:cNvPr>
          <p:cNvSpPr>
            <a:spLocks noGrp="1"/>
          </p:cNvSpPr>
          <p:nvPr>
            <p:ph idx="1"/>
          </p:nvPr>
        </p:nvSpPr>
        <p:spPr>
          <a:xfrm>
            <a:off x="838199" y="1825625"/>
            <a:ext cx="10716491" cy="4351338"/>
          </a:xfrm>
        </p:spPr>
        <p:txBody>
          <a:bodyPr/>
          <a:lstStyle/>
          <a:p>
            <a:r>
              <a:rPr lang="en-AU" dirty="0"/>
              <a:t>Cf. Pope Francis, </a:t>
            </a:r>
            <a:r>
              <a:rPr lang="en-AU" i="1" dirty="0" err="1"/>
              <a:t>Messagio</a:t>
            </a:r>
            <a:r>
              <a:rPr lang="en-AU" i="1" dirty="0"/>
              <a:t> </a:t>
            </a:r>
            <a:r>
              <a:rPr lang="en-AU" i="1" dirty="0" err="1"/>
              <a:t>Ministeria</a:t>
            </a:r>
            <a:r>
              <a:rPr lang="en-AU" i="1" dirty="0"/>
              <a:t> </a:t>
            </a:r>
            <a:r>
              <a:rPr lang="en-AU" i="1" dirty="0" err="1"/>
              <a:t>Quaedam</a:t>
            </a:r>
            <a:r>
              <a:rPr lang="en-AU" i="1" dirty="0"/>
              <a:t> </a:t>
            </a:r>
            <a:r>
              <a:rPr lang="en-AU" dirty="0"/>
              <a:t>(15/8/2022)</a:t>
            </a:r>
          </a:p>
          <a:p>
            <a:pPr lvl="1"/>
            <a:r>
              <a:rPr lang="en-AU" dirty="0"/>
              <a:t>The complexity of baptismal ministries (#8):</a:t>
            </a:r>
          </a:p>
          <a:p>
            <a:pPr lvl="2"/>
            <a:r>
              <a:rPr lang="en-AU" dirty="0"/>
              <a:t>The terminology used to indicate ministries,</a:t>
            </a:r>
          </a:p>
          <a:p>
            <a:pPr lvl="2"/>
            <a:r>
              <a:rPr lang="en-AU" dirty="0"/>
              <a:t>Their doctrinal basis,</a:t>
            </a:r>
          </a:p>
          <a:p>
            <a:pPr lvl="2"/>
            <a:r>
              <a:rPr lang="en-AU" dirty="0"/>
              <a:t>Juridical aspects,</a:t>
            </a:r>
          </a:p>
          <a:p>
            <a:pPr lvl="2"/>
            <a:r>
              <a:rPr lang="en-AU" dirty="0"/>
              <a:t>Distinction and relationship between individual ministries,</a:t>
            </a:r>
          </a:p>
          <a:p>
            <a:pPr lvl="2"/>
            <a:r>
              <a:rPr lang="en-AU" dirty="0"/>
              <a:t>Vocational import,</a:t>
            </a:r>
          </a:p>
          <a:p>
            <a:pPr lvl="2"/>
            <a:r>
              <a:rPr lang="en-AU" dirty="0"/>
              <a:t>Their programmes of training,</a:t>
            </a:r>
          </a:p>
          <a:p>
            <a:pPr lvl="2"/>
            <a:r>
              <a:rPr lang="en-AU" dirty="0"/>
              <a:t>The means whereby one is instituted in ministry,</a:t>
            </a:r>
          </a:p>
          <a:p>
            <a:pPr lvl="2"/>
            <a:r>
              <a:rPr lang="en-AU" dirty="0"/>
              <a:t>The liturgical dimension of every ministry.</a:t>
            </a:r>
          </a:p>
          <a:p>
            <a:pPr marL="914400" lvl="2" indent="0">
              <a:buNone/>
            </a:pPr>
            <a:r>
              <a:rPr lang="en-AU" i="1" dirty="0"/>
              <a:t>Unlikely to make progress just pondering these ideas; their lived reality must be experienced!</a:t>
            </a:r>
          </a:p>
        </p:txBody>
      </p:sp>
      <p:sp>
        <p:nvSpPr>
          <p:cNvPr id="4" name="Date Placeholder 3">
            <a:extLst>
              <a:ext uri="{FF2B5EF4-FFF2-40B4-BE49-F238E27FC236}">
                <a16:creationId xmlns:a16="http://schemas.microsoft.com/office/drawing/2014/main" id="{13CFF570-DF12-5897-2F93-0E4F927C2BEA}"/>
              </a:ext>
            </a:extLst>
          </p:cNvPr>
          <p:cNvSpPr>
            <a:spLocks noGrp="1"/>
          </p:cNvSpPr>
          <p:nvPr>
            <p:ph type="dt" sz="half" idx="10"/>
          </p:nvPr>
        </p:nvSpPr>
        <p:spPr/>
        <p:txBody>
          <a:bodyPr/>
          <a:lstStyle/>
          <a:p>
            <a:r>
              <a:rPr lang="en-AU"/>
              <a:t>28/9/23</a:t>
            </a:r>
            <a:endParaRPr lang="en-US"/>
          </a:p>
        </p:txBody>
      </p:sp>
      <p:sp>
        <p:nvSpPr>
          <p:cNvPr id="5" name="Footer Placeholder 4">
            <a:extLst>
              <a:ext uri="{FF2B5EF4-FFF2-40B4-BE49-F238E27FC236}">
                <a16:creationId xmlns:a16="http://schemas.microsoft.com/office/drawing/2014/main" id="{A9A69477-982F-738D-748D-D51A1801DCC2}"/>
              </a:ext>
            </a:extLst>
          </p:cNvPr>
          <p:cNvSpPr>
            <a:spLocks noGrp="1"/>
          </p:cNvSpPr>
          <p:nvPr>
            <p:ph type="ftr" sz="quarter" idx="11"/>
          </p:nvPr>
        </p:nvSpPr>
        <p:spPr/>
        <p:txBody>
          <a:bodyPr/>
          <a:lstStyle/>
          <a:p>
            <a:r>
              <a:rPr lang="en-US"/>
              <a:t>Instituted Lay Ministries  - Paul Mason</a:t>
            </a:r>
          </a:p>
        </p:txBody>
      </p:sp>
      <p:sp>
        <p:nvSpPr>
          <p:cNvPr id="6" name="Slide Number Placeholder 5">
            <a:extLst>
              <a:ext uri="{FF2B5EF4-FFF2-40B4-BE49-F238E27FC236}">
                <a16:creationId xmlns:a16="http://schemas.microsoft.com/office/drawing/2014/main" id="{2DBC1571-45E1-45F3-C959-E799062356CB}"/>
              </a:ext>
            </a:extLst>
          </p:cNvPr>
          <p:cNvSpPr>
            <a:spLocks noGrp="1"/>
          </p:cNvSpPr>
          <p:nvPr>
            <p:ph type="sldNum" sz="quarter" idx="12"/>
          </p:nvPr>
        </p:nvSpPr>
        <p:spPr/>
        <p:txBody>
          <a:bodyPr/>
          <a:lstStyle/>
          <a:p>
            <a:fld id="{E99AA383-1F75-AC41-9A90-92DB078145F6}" type="slidenum">
              <a:rPr lang="en-US" smtClean="0"/>
              <a:t>7</a:t>
            </a:fld>
            <a:endParaRPr lang="en-US"/>
          </a:p>
        </p:txBody>
      </p:sp>
    </p:spTree>
    <p:extLst>
      <p:ext uri="{BB962C8B-B14F-4D97-AF65-F5344CB8AC3E}">
        <p14:creationId xmlns:p14="http://schemas.microsoft.com/office/powerpoint/2010/main" val="1311265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2A980-696F-976E-B17C-F0857F655861}"/>
              </a:ext>
            </a:extLst>
          </p:cNvPr>
          <p:cNvSpPr>
            <a:spLocks noGrp="1"/>
          </p:cNvSpPr>
          <p:nvPr>
            <p:ph type="title"/>
          </p:nvPr>
        </p:nvSpPr>
        <p:spPr/>
        <p:txBody>
          <a:bodyPr/>
          <a:lstStyle/>
          <a:p>
            <a:r>
              <a:rPr lang="en-AU" dirty="0"/>
              <a:t>Theological Context for Instituted Lay Ministry (IV)</a:t>
            </a:r>
          </a:p>
        </p:txBody>
      </p:sp>
      <p:sp>
        <p:nvSpPr>
          <p:cNvPr id="3" name="Content Placeholder 2">
            <a:extLst>
              <a:ext uri="{FF2B5EF4-FFF2-40B4-BE49-F238E27FC236}">
                <a16:creationId xmlns:a16="http://schemas.microsoft.com/office/drawing/2014/main" id="{89B2DD50-9A52-B63A-4345-C7FE13FDB8D5}"/>
              </a:ext>
            </a:extLst>
          </p:cNvPr>
          <p:cNvSpPr>
            <a:spLocks noGrp="1"/>
          </p:cNvSpPr>
          <p:nvPr>
            <p:ph idx="1"/>
          </p:nvPr>
        </p:nvSpPr>
        <p:spPr>
          <a:xfrm>
            <a:off x="838199" y="1825625"/>
            <a:ext cx="10716491" cy="4351338"/>
          </a:xfrm>
        </p:spPr>
        <p:txBody>
          <a:bodyPr/>
          <a:lstStyle/>
          <a:p>
            <a:r>
              <a:rPr lang="en-AU" dirty="0"/>
              <a:t>Cf. Pope Francis, </a:t>
            </a:r>
            <a:r>
              <a:rPr lang="en-AU" i="1" dirty="0" err="1"/>
              <a:t>Messagio</a:t>
            </a:r>
            <a:r>
              <a:rPr lang="en-AU" i="1" dirty="0"/>
              <a:t> </a:t>
            </a:r>
            <a:r>
              <a:rPr lang="en-AU" i="1" dirty="0" err="1"/>
              <a:t>Ministeria</a:t>
            </a:r>
            <a:r>
              <a:rPr lang="en-AU" i="1" dirty="0"/>
              <a:t> </a:t>
            </a:r>
            <a:r>
              <a:rPr lang="en-AU" i="1" dirty="0" err="1"/>
              <a:t>Quaedam</a:t>
            </a:r>
            <a:r>
              <a:rPr lang="en-AU" i="1" dirty="0"/>
              <a:t> </a:t>
            </a:r>
            <a:r>
              <a:rPr lang="en-AU" dirty="0"/>
              <a:t>(15/8/2022)</a:t>
            </a:r>
          </a:p>
          <a:p>
            <a:pPr lvl="1"/>
            <a:r>
              <a:rPr lang="en-AU" dirty="0"/>
              <a:t>Realities are more important than ideas (cf. EG 231-233) (#8).</a:t>
            </a:r>
          </a:p>
          <a:p>
            <a:pPr lvl="1"/>
            <a:r>
              <a:rPr lang="en-AU" dirty="0"/>
              <a:t>Time is greater than space (cf. EG 222, 233) (#8).</a:t>
            </a:r>
          </a:p>
          <a:p>
            <a:pPr lvl="1"/>
            <a:r>
              <a:rPr lang="en-AU" dirty="0"/>
              <a:t>“The Spirit, by giving us in different and complementary ways a share in the priesthood of Christ, makes the entire community ministerial, for the building up of his ecclesial body”(#9).</a:t>
            </a:r>
          </a:p>
          <a:p>
            <a:pPr lvl="1"/>
            <a:r>
              <a:rPr lang="en-AU" i="1" dirty="0" err="1"/>
              <a:t>Ministeria</a:t>
            </a:r>
            <a:r>
              <a:rPr lang="en-AU" i="1" dirty="0"/>
              <a:t> </a:t>
            </a:r>
            <a:r>
              <a:rPr lang="en-AU" i="1" dirty="0" err="1"/>
              <a:t>Quaedam</a:t>
            </a:r>
            <a:r>
              <a:rPr lang="en-AU" i="1" dirty="0"/>
              <a:t> </a:t>
            </a:r>
            <a:r>
              <a:rPr lang="en-AU" dirty="0"/>
              <a:t>opened the door to a renewed experience of the ministerial reality of the faithful (#9).</a:t>
            </a:r>
            <a:endParaRPr lang="en-AU" i="1" dirty="0"/>
          </a:p>
          <a:p>
            <a:pPr lvl="1"/>
            <a:r>
              <a:rPr lang="en-AU" dirty="0"/>
              <a:t>Useful to </a:t>
            </a:r>
            <a:r>
              <a:rPr lang="en-AU" b="1" dirty="0"/>
              <a:t>share our experiences of the past fifty years </a:t>
            </a:r>
            <a:r>
              <a:rPr lang="en-AU" dirty="0"/>
              <a:t>since </a:t>
            </a:r>
            <a:r>
              <a:rPr lang="en-AU" i="1" dirty="0" err="1"/>
              <a:t>Ministeria</a:t>
            </a:r>
            <a:r>
              <a:rPr lang="en-AU" i="1" dirty="0"/>
              <a:t> </a:t>
            </a:r>
            <a:r>
              <a:rPr lang="en-AU" i="1" dirty="0" err="1"/>
              <a:t>Quaedam</a:t>
            </a:r>
            <a:r>
              <a:rPr lang="en-AU" dirty="0"/>
              <a:t> (#10).</a:t>
            </a:r>
          </a:p>
          <a:p>
            <a:pPr lvl="1"/>
            <a:endParaRPr lang="en-AU" i="1" dirty="0"/>
          </a:p>
          <a:p>
            <a:endParaRPr lang="en-AU" i="1" dirty="0"/>
          </a:p>
        </p:txBody>
      </p:sp>
      <p:sp>
        <p:nvSpPr>
          <p:cNvPr id="4" name="Date Placeholder 3">
            <a:extLst>
              <a:ext uri="{FF2B5EF4-FFF2-40B4-BE49-F238E27FC236}">
                <a16:creationId xmlns:a16="http://schemas.microsoft.com/office/drawing/2014/main" id="{13CFF570-DF12-5897-2F93-0E4F927C2BEA}"/>
              </a:ext>
            </a:extLst>
          </p:cNvPr>
          <p:cNvSpPr>
            <a:spLocks noGrp="1"/>
          </p:cNvSpPr>
          <p:nvPr>
            <p:ph type="dt" sz="half" idx="10"/>
          </p:nvPr>
        </p:nvSpPr>
        <p:spPr/>
        <p:txBody>
          <a:bodyPr/>
          <a:lstStyle/>
          <a:p>
            <a:r>
              <a:rPr lang="en-AU"/>
              <a:t>28/9/23</a:t>
            </a:r>
            <a:endParaRPr lang="en-US"/>
          </a:p>
        </p:txBody>
      </p:sp>
      <p:sp>
        <p:nvSpPr>
          <p:cNvPr id="5" name="Footer Placeholder 4">
            <a:extLst>
              <a:ext uri="{FF2B5EF4-FFF2-40B4-BE49-F238E27FC236}">
                <a16:creationId xmlns:a16="http://schemas.microsoft.com/office/drawing/2014/main" id="{A9A69477-982F-738D-748D-D51A1801DCC2}"/>
              </a:ext>
            </a:extLst>
          </p:cNvPr>
          <p:cNvSpPr>
            <a:spLocks noGrp="1"/>
          </p:cNvSpPr>
          <p:nvPr>
            <p:ph type="ftr" sz="quarter" idx="11"/>
          </p:nvPr>
        </p:nvSpPr>
        <p:spPr/>
        <p:txBody>
          <a:bodyPr/>
          <a:lstStyle/>
          <a:p>
            <a:r>
              <a:rPr lang="en-US"/>
              <a:t>Instituted Lay Ministries  - Paul Mason</a:t>
            </a:r>
          </a:p>
        </p:txBody>
      </p:sp>
      <p:sp>
        <p:nvSpPr>
          <p:cNvPr id="6" name="Slide Number Placeholder 5">
            <a:extLst>
              <a:ext uri="{FF2B5EF4-FFF2-40B4-BE49-F238E27FC236}">
                <a16:creationId xmlns:a16="http://schemas.microsoft.com/office/drawing/2014/main" id="{2DBC1571-45E1-45F3-C959-E799062356CB}"/>
              </a:ext>
            </a:extLst>
          </p:cNvPr>
          <p:cNvSpPr>
            <a:spLocks noGrp="1"/>
          </p:cNvSpPr>
          <p:nvPr>
            <p:ph type="sldNum" sz="quarter" idx="12"/>
          </p:nvPr>
        </p:nvSpPr>
        <p:spPr/>
        <p:txBody>
          <a:bodyPr/>
          <a:lstStyle/>
          <a:p>
            <a:fld id="{E99AA383-1F75-AC41-9A90-92DB078145F6}" type="slidenum">
              <a:rPr lang="en-US" smtClean="0"/>
              <a:t>8</a:t>
            </a:fld>
            <a:endParaRPr lang="en-US"/>
          </a:p>
        </p:txBody>
      </p:sp>
    </p:spTree>
    <p:extLst>
      <p:ext uri="{BB962C8B-B14F-4D97-AF65-F5344CB8AC3E}">
        <p14:creationId xmlns:p14="http://schemas.microsoft.com/office/powerpoint/2010/main" val="1309887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89D3F-C7F3-29ED-1945-8D21E9D4485E}"/>
              </a:ext>
            </a:extLst>
          </p:cNvPr>
          <p:cNvSpPr>
            <a:spLocks noGrp="1"/>
          </p:cNvSpPr>
          <p:nvPr>
            <p:ph type="title"/>
          </p:nvPr>
        </p:nvSpPr>
        <p:spPr/>
        <p:txBody>
          <a:bodyPr>
            <a:normAutofit/>
          </a:bodyPr>
          <a:lstStyle/>
          <a:p>
            <a:r>
              <a:rPr lang="en-AU" dirty="0"/>
              <a:t>The Vision of Vatican II &amp; Francis for Instituted Acolytes</a:t>
            </a:r>
          </a:p>
        </p:txBody>
      </p:sp>
      <p:sp>
        <p:nvSpPr>
          <p:cNvPr id="3" name="Content Placeholder 2">
            <a:extLst>
              <a:ext uri="{FF2B5EF4-FFF2-40B4-BE49-F238E27FC236}">
                <a16:creationId xmlns:a16="http://schemas.microsoft.com/office/drawing/2014/main" id="{0EB5A661-C06E-BE24-1B67-4D02A204BB96}"/>
              </a:ext>
            </a:extLst>
          </p:cNvPr>
          <p:cNvSpPr>
            <a:spLocks noGrp="1"/>
          </p:cNvSpPr>
          <p:nvPr>
            <p:ph idx="1"/>
          </p:nvPr>
        </p:nvSpPr>
        <p:spPr/>
        <p:txBody>
          <a:bodyPr>
            <a:normAutofit/>
          </a:bodyPr>
          <a:lstStyle/>
          <a:p>
            <a:r>
              <a:rPr lang="en-AU" dirty="0"/>
              <a:t>Role of Acolyte </a:t>
            </a:r>
            <a:r>
              <a:rPr lang="en-AU" i="1" dirty="0"/>
              <a:t>(</a:t>
            </a:r>
            <a:r>
              <a:rPr lang="en-AU" i="1" dirty="0" err="1"/>
              <a:t>Ministeria</a:t>
            </a:r>
            <a:r>
              <a:rPr lang="en-AU" i="1" dirty="0"/>
              <a:t> </a:t>
            </a:r>
            <a:r>
              <a:rPr lang="en-AU" i="1" dirty="0" err="1"/>
              <a:t>Quaedam</a:t>
            </a:r>
            <a:r>
              <a:rPr lang="en-AU" i="1" dirty="0"/>
              <a:t>, 6) </a:t>
            </a:r>
          </a:p>
          <a:p>
            <a:pPr lvl="1"/>
            <a:r>
              <a:rPr lang="en-AU" b="0" i="0" u="none" strike="noStrike" dirty="0">
                <a:solidFill>
                  <a:srgbClr val="000000"/>
                </a:solidFill>
                <a:effectLst/>
              </a:rPr>
              <a:t>attend to the service of the altar; </a:t>
            </a:r>
            <a:endParaRPr lang="en-AU" dirty="0">
              <a:solidFill>
                <a:srgbClr val="000000"/>
              </a:solidFill>
            </a:endParaRPr>
          </a:p>
          <a:p>
            <a:pPr lvl="1"/>
            <a:r>
              <a:rPr lang="en-AU" b="0" i="0" u="none" strike="noStrike" dirty="0">
                <a:solidFill>
                  <a:srgbClr val="000000"/>
                </a:solidFill>
                <a:effectLst/>
              </a:rPr>
              <a:t>assist the deacon and the priest in liturgical celebrations, especially in the celebration of Mass; </a:t>
            </a:r>
          </a:p>
          <a:p>
            <a:pPr lvl="1"/>
            <a:r>
              <a:rPr lang="en-AU" b="0" i="0" u="none" strike="noStrike" dirty="0">
                <a:solidFill>
                  <a:srgbClr val="000000"/>
                </a:solidFill>
                <a:effectLst/>
              </a:rPr>
              <a:t>distribute communion as a special minister. </a:t>
            </a:r>
          </a:p>
          <a:p>
            <a:pPr lvl="2"/>
            <a:r>
              <a:rPr lang="en-AU" b="0" i="0" u="none" strike="noStrike" dirty="0">
                <a:solidFill>
                  <a:srgbClr val="000000"/>
                </a:solidFill>
                <a:effectLst/>
              </a:rPr>
              <a:t>may be entrusted with publicly exposing the blessed sacrament for adoration by the faithful and afterward replacing it, but not with blessing the people. </a:t>
            </a:r>
          </a:p>
          <a:p>
            <a:pPr lvl="2"/>
            <a:r>
              <a:rPr lang="en-AU" b="0" i="0" u="none" strike="noStrike" dirty="0">
                <a:solidFill>
                  <a:srgbClr val="000000"/>
                </a:solidFill>
                <a:effectLst/>
              </a:rPr>
              <a:t>may also, to the extent needed, take care of instructing other faithful who on a temporary basis are appointed to assist the priest or deacon in liturgical celebrations by carrying the missal, cross, candles, etc., or by performing other such duties.</a:t>
            </a:r>
            <a:endParaRPr lang="en-AU" dirty="0"/>
          </a:p>
        </p:txBody>
      </p:sp>
      <p:sp>
        <p:nvSpPr>
          <p:cNvPr id="4" name="Date Placeholder 3">
            <a:extLst>
              <a:ext uri="{FF2B5EF4-FFF2-40B4-BE49-F238E27FC236}">
                <a16:creationId xmlns:a16="http://schemas.microsoft.com/office/drawing/2014/main" id="{7BF47B9D-8464-3112-1C19-3AC062C6EA5F}"/>
              </a:ext>
            </a:extLst>
          </p:cNvPr>
          <p:cNvSpPr>
            <a:spLocks noGrp="1"/>
          </p:cNvSpPr>
          <p:nvPr>
            <p:ph type="dt" sz="half" idx="10"/>
          </p:nvPr>
        </p:nvSpPr>
        <p:spPr/>
        <p:txBody>
          <a:bodyPr/>
          <a:lstStyle/>
          <a:p>
            <a:r>
              <a:rPr lang="en-AU"/>
              <a:t>28/9/23</a:t>
            </a:r>
            <a:endParaRPr lang="en-US"/>
          </a:p>
        </p:txBody>
      </p:sp>
      <p:sp>
        <p:nvSpPr>
          <p:cNvPr id="5" name="Footer Placeholder 4">
            <a:extLst>
              <a:ext uri="{FF2B5EF4-FFF2-40B4-BE49-F238E27FC236}">
                <a16:creationId xmlns:a16="http://schemas.microsoft.com/office/drawing/2014/main" id="{435A4F80-7C5F-C389-D21C-38DCC786AF3A}"/>
              </a:ext>
            </a:extLst>
          </p:cNvPr>
          <p:cNvSpPr>
            <a:spLocks noGrp="1"/>
          </p:cNvSpPr>
          <p:nvPr>
            <p:ph type="ftr" sz="quarter" idx="11"/>
          </p:nvPr>
        </p:nvSpPr>
        <p:spPr/>
        <p:txBody>
          <a:bodyPr/>
          <a:lstStyle/>
          <a:p>
            <a:r>
              <a:rPr lang="en-US"/>
              <a:t>Instituted Lay Ministries  - Paul Mason</a:t>
            </a:r>
          </a:p>
        </p:txBody>
      </p:sp>
      <p:sp>
        <p:nvSpPr>
          <p:cNvPr id="6" name="Slide Number Placeholder 5">
            <a:extLst>
              <a:ext uri="{FF2B5EF4-FFF2-40B4-BE49-F238E27FC236}">
                <a16:creationId xmlns:a16="http://schemas.microsoft.com/office/drawing/2014/main" id="{93D2093A-B0B1-8239-1BCE-CA09433A9EF7}"/>
              </a:ext>
            </a:extLst>
          </p:cNvPr>
          <p:cNvSpPr>
            <a:spLocks noGrp="1"/>
          </p:cNvSpPr>
          <p:nvPr>
            <p:ph type="sldNum" sz="quarter" idx="12"/>
          </p:nvPr>
        </p:nvSpPr>
        <p:spPr/>
        <p:txBody>
          <a:bodyPr/>
          <a:lstStyle/>
          <a:p>
            <a:fld id="{E99AA383-1F75-AC41-9A90-92DB078145F6}" type="slidenum">
              <a:rPr lang="en-US" smtClean="0"/>
              <a:t>9</a:t>
            </a:fld>
            <a:endParaRPr lang="en-US"/>
          </a:p>
        </p:txBody>
      </p:sp>
    </p:spTree>
    <p:extLst>
      <p:ext uri="{BB962C8B-B14F-4D97-AF65-F5344CB8AC3E}">
        <p14:creationId xmlns:p14="http://schemas.microsoft.com/office/powerpoint/2010/main" val="1328478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13186</TotalTime>
  <Words>3614</Words>
  <Application>Microsoft Macintosh PowerPoint</Application>
  <PresentationFormat>Widescreen</PresentationFormat>
  <Paragraphs>284</Paragraphs>
  <Slides>24</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Calibri</vt:lpstr>
      <vt:lpstr>Calibri Light</vt:lpstr>
      <vt:lpstr>Lato</vt:lpstr>
      <vt:lpstr>Roboto</vt:lpstr>
      <vt:lpstr>Office Theme</vt:lpstr>
      <vt:lpstr>Custom Design</vt:lpstr>
      <vt:lpstr>Implementing Pope Francis’ Vision for Instituted Lay Ministries</vt:lpstr>
      <vt:lpstr>Purpose</vt:lpstr>
      <vt:lpstr> Overview</vt:lpstr>
      <vt:lpstr>Introduction Paul Mason</vt:lpstr>
      <vt:lpstr>Theological Context for Instituted Lay Ministry (I)</vt:lpstr>
      <vt:lpstr>Theological Context for Instituted Lay Ministry (II)</vt:lpstr>
      <vt:lpstr>Theological Context for Instituted Lay Ministry (III)</vt:lpstr>
      <vt:lpstr>Theological Context for Instituted Lay Ministry (IV)</vt:lpstr>
      <vt:lpstr>The Vision of Vatican II &amp; Francis for Instituted Acolytes</vt:lpstr>
      <vt:lpstr>The Vision of Vatican II &amp; Francis for Instituted Lectors</vt:lpstr>
      <vt:lpstr>Tradition of Lector in Singing cf. APMN Newsletters, vol 12, issues 3 and 4 “The Responsorial Psalm: History , Meaning and Liturgical Use,” by Paul Mason </vt:lpstr>
      <vt:lpstr>The Vision of Vatican II &amp; Francis for Instituted Acolytes and Lectors</vt:lpstr>
      <vt:lpstr>The Vision of Vatican II &amp; Francis for Acolytes</vt:lpstr>
      <vt:lpstr>The Vision of Vatican II &amp; Francis for Lectors</vt:lpstr>
      <vt:lpstr>The Vision of Vatican II &amp; Francis for Instituted Catechists (I)</vt:lpstr>
      <vt:lpstr>The Vision of Vatican II &amp; Francis for Instituted Catechists (II)</vt:lpstr>
      <vt:lpstr>The Vision of Vatican II &amp; Francis for Instituted Catechists (III)</vt:lpstr>
      <vt:lpstr>The Vision of Vatican II &amp; Francis for Instituted Ministries</vt:lpstr>
      <vt:lpstr>Instituted Ministries Experience:  Diocese of Broken Bay</vt:lpstr>
      <vt:lpstr>Instituted Ministries Experience: Diocese of Wollongong</vt:lpstr>
      <vt:lpstr>Instituted Ministries  Experience: Guidelines</vt:lpstr>
      <vt:lpstr>Possibilities: Discernment of Instituted Ministries in a Parish</vt:lpstr>
      <vt:lpstr>Possibilities: Discernment of Instituted Ministry in a Diocese</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title</dc:title>
  <dc:creator>Carling, Linda</dc:creator>
  <cp:lastModifiedBy>Paul Mason</cp:lastModifiedBy>
  <cp:revision>13</cp:revision>
  <cp:lastPrinted>2023-09-23T05:53:07Z</cp:lastPrinted>
  <dcterms:created xsi:type="dcterms:W3CDTF">2023-07-25T23:23:28Z</dcterms:created>
  <dcterms:modified xsi:type="dcterms:W3CDTF">2023-09-27T13:49:19Z</dcterms:modified>
</cp:coreProperties>
</file>